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f6ee6ec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f6ee6ec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8f6ee6ece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f6ee6ece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f6ee6ece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f6ee6ece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f6ee6ece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f6ee6ece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f6ee6ec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f6ee6ece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f86c1c94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f86c1c94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8f6ee6ece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f6ee6ece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f6ee6ece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f6ee6ece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f6ee6ece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f6ee6ece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f6ee6ece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f6ee6ece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f86c1c9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f86c1c9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f6ee6ece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f6ee6ece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8f6ee6ec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f6ee6ec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f6ee6ece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f6ee6ece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6ee6ece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6ee6ece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f86c1c94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f86c1c9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f6ee6ece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f6ee6ece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f6ee6ece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f6ee6ece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f6ee6ece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f6ee6ece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f6ee6ece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f6ee6ece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f6ee6ece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f6ee6ece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f86c1c9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f86c1c9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f6ee6ece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f6ee6ece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f6ee6ece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f6ee6ece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f6ee6ece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f6ee6ece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f86c1c94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f86c1c94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f6ee6ece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f6ee6ece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f6ee6ece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f6ee6ece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f6ee6ece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f6ee6ece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f6ee6ece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f6ee6ece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f6ee6ece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f6ee6ece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f6ee6ece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f6ee6ece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f86c1c94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f86c1c94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f6ee6ece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f6ee6ece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f6ee6ece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f6ee6ece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f86c1c94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f86c1c94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f6ee6ece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f6ee6ece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f6ee6ece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f6ee6ece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f6ee6ece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f6ee6ece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f6ee6ece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f6ee6ece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f6ee6ece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f6ee6ece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f6ee6ece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f6ee6ece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f6ee6ece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f6ee6ece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f86c1c94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f86c1c94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f6ee6ece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f6ee6ece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f86c1c94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f86c1c94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f86c1c9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f86c1c9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f6ee6e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f6ee6e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f6ee6ec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f6ee6ec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6ee6ec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6ee6ec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Time Series Forecasting Comic Book Sales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Bryan Barton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ARIMA Forecast</a:t>
            </a:r>
            <a:endParaRPr/>
          </a:p>
        </p:txBody>
      </p:sp>
      <p:sp>
        <p:nvSpPr>
          <p:cNvPr id="113" name="Google Shape;113;p22"/>
          <p:cNvSpPr txBox="1"/>
          <p:nvPr>
            <p:ph idx="1" type="body"/>
          </p:nvPr>
        </p:nvSpPr>
        <p:spPr>
          <a:xfrm>
            <a:off x="311700" y="1152475"/>
            <a:ext cx="2980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ARIMA forecast all show straight lines and not great when our values fluctuate up and down</a:t>
            </a:r>
            <a:endParaRPr sz="2000"/>
          </a:p>
          <a:p>
            <a:pPr indent="0" lvl="0" marL="0" rtl="0" algn="l">
              <a:spcBef>
                <a:spcPts val="1600"/>
              </a:spcBef>
              <a:spcAft>
                <a:spcPts val="1600"/>
              </a:spcAft>
              <a:buNone/>
            </a:pPr>
            <a:r>
              <a:rPr lang="en" sz="2000"/>
              <a:t>MAPE value is 44.1% (the lower the better) </a:t>
            </a:r>
            <a:endParaRPr sz="2000"/>
          </a:p>
        </p:txBody>
      </p:sp>
      <p:pic>
        <p:nvPicPr>
          <p:cNvPr id="114" name="Google Shape;114;p22"/>
          <p:cNvPicPr preferRelativeResize="0"/>
          <p:nvPr/>
        </p:nvPicPr>
        <p:blipFill>
          <a:blip r:embed="rId3">
            <a:alphaModFix/>
          </a:blip>
          <a:stretch>
            <a:fillRect/>
          </a:stretch>
        </p:blipFill>
        <p:spPr>
          <a:xfrm>
            <a:off x="3266222" y="1152475"/>
            <a:ext cx="5566081" cy="34163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SARIMA Diagnostic Report</a:t>
            </a:r>
            <a:endParaRPr/>
          </a:p>
        </p:txBody>
      </p:sp>
      <p:sp>
        <p:nvSpPr>
          <p:cNvPr id="120" name="Google Shape;120;p23"/>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Upper Left shows more negative values than before with less positive spikes</a:t>
            </a:r>
            <a:endParaRPr sz="1500"/>
          </a:p>
          <a:p>
            <a:pPr indent="0" lvl="0" marL="0" rtl="0" algn="l">
              <a:spcBef>
                <a:spcPts val="1600"/>
              </a:spcBef>
              <a:spcAft>
                <a:spcPts val="0"/>
              </a:spcAft>
              <a:buClr>
                <a:schemeClr val="dk1"/>
              </a:buClr>
              <a:buSzPts val="1100"/>
              <a:buFont typeface="Arial"/>
              <a:buNone/>
            </a:pPr>
            <a:r>
              <a:rPr lang="en" sz="1500"/>
              <a:t>Upper Right shows a more normalized distribution and the two lines are getting closer</a:t>
            </a:r>
            <a:endParaRPr sz="1500"/>
          </a:p>
          <a:p>
            <a:pPr indent="0" lvl="0" marL="0" rtl="0" algn="l">
              <a:spcBef>
                <a:spcPts val="1600"/>
              </a:spcBef>
              <a:spcAft>
                <a:spcPts val="0"/>
              </a:spcAft>
              <a:buClr>
                <a:schemeClr val="dk1"/>
              </a:buClr>
              <a:buSzPts val="1100"/>
              <a:buFont typeface="Arial"/>
              <a:buNone/>
            </a:pPr>
            <a:r>
              <a:rPr lang="en" sz="1500"/>
              <a:t>Lower Left dots are now closer to the red line with some very skewed points at the end.</a:t>
            </a:r>
            <a:endParaRPr sz="1500"/>
          </a:p>
          <a:p>
            <a:pPr indent="0" lvl="0" marL="0" rtl="0" algn="l">
              <a:spcBef>
                <a:spcPts val="1600"/>
              </a:spcBef>
              <a:spcAft>
                <a:spcPts val="0"/>
              </a:spcAft>
              <a:buClr>
                <a:schemeClr val="dk1"/>
              </a:buClr>
              <a:buSzPts val="1100"/>
              <a:buFont typeface="Arial"/>
              <a:buNone/>
            </a:pPr>
            <a:r>
              <a:rPr lang="en" sz="1500"/>
              <a:t>Lower Right looks good in the shaded region</a:t>
            </a:r>
            <a:endParaRPr sz="1500"/>
          </a:p>
          <a:p>
            <a:pPr indent="0" lvl="0" marL="0" rtl="0" algn="l">
              <a:spcBef>
                <a:spcPts val="1600"/>
              </a:spcBef>
              <a:spcAft>
                <a:spcPts val="1600"/>
              </a:spcAft>
              <a:buNone/>
            </a:pPr>
            <a:r>
              <a:t/>
            </a:r>
            <a:endParaRPr/>
          </a:p>
        </p:txBody>
      </p:sp>
      <p:pic>
        <p:nvPicPr>
          <p:cNvPr id="121" name="Google Shape;121;p23"/>
          <p:cNvPicPr preferRelativeResize="0"/>
          <p:nvPr/>
        </p:nvPicPr>
        <p:blipFill>
          <a:blip r:embed="rId3">
            <a:alphaModFix/>
          </a:blip>
          <a:stretch>
            <a:fillRect/>
          </a:stretch>
        </p:blipFill>
        <p:spPr>
          <a:xfrm>
            <a:off x="3953729" y="1150875"/>
            <a:ext cx="4878571" cy="341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SARIMA Forecast</a:t>
            </a:r>
            <a:endParaRPr/>
          </a:p>
        </p:txBody>
      </p:sp>
      <p:sp>
        <p:nvSpPr>
          <p:cNvPr id="127" name="Google Shape;127;p24"/>
          <p:cNvSpPr txBox="1"/>
          <p:nvPr>
            <p:ph idx="1" type="body"/>
          </p:nvPr>
        </p:nvSpPr>
        <p:spPr>
          <a:xfrm>
            <a:off x="311700" y="1152475"/>
            <a:ext cx="2980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Despite our diagnostics pointing to a better model our forecast predicted higher numbers than the actual</a:t>
            </a:r>
            <a:endParaRPr sz="2000"/>
          </a:p>
          <a:p>
            <a:pPr indent="0" lvl="0" marL="0" rtl="0" algn="l">
              <a:spcBef>
                <a:spcPts val="1600"/>
              </a:spcBef>
              <a:spcAft>
                <a:spcPts val="1600"/>
              </a:spcAft>
              <a:buNone/>
            </a:pPr>
            <a:r>
              <a:rPr lang="en" sz="2000"/>
              <a:t>MAPE is 96.5% and less effective than ARIMA model.</a:t>
            </a:r>
            <a:endParaRPr sz="2000"/>
          </a:p>
        </p:txBody>
      </p:sp>
      <p:pic>
        <p:nvPicPr>
          <p:cNvPr id="128" name="Google Shape;128;p24"/>
          <p:cNvPicPr preferRelativeResize="0"/>
          <p:nvPr/>
        </p:nvPicPr>
        <p:blipFill>
          <a:blip r:embed="rId3">
            <a:alphaModFix/>
          </a:blip>
          <a:stretch>
            <a:fillRect/>
          </a:stretch>
        </p:blipFill>
        <p:spPr>
          <a:xfrm>
            <a:off x="3314889" y="1152475"/>
            <a:ext cx="5517415" cy="34163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SARIMAX Diagnostics Report </a:t>
            </a:r>
            <a:endParaRPr/>
          </a:p>
        </p:txBody>
      </p:sp>
      <p:sp>
        <p:nvSpPr>
          <p:cNvPr id="134" name="Google Shape;134;p25"/>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Upper Left shows value almost identical to SARIMA</a:t>
            </a:r>
            <a:endParaRPr/>
          </a:p>
          <a:p>
            <a:pPr indent="0" lvl="0" marL="0" rtl="0" algn="l">
              <a:spcBef>
                <a:spcPts val="1600"/>
              </a:spcBef>
              <a:spcAft>
                <a:spcPts val="0"/>
              </a:spcAft>
              <a:buClr>
                <a:schemeClr val="dk1"/>
              </a:buClr>
              <a:buSzPts val="1100"/>
              <a:buFont typeface="Arial"/>
              <a:buNone/>
            </a:pPr>
            <a:r>
              <a:rPr lang="en"/>
              <a:t>Upper Right shows value almost identical to SARIMA</a:t>
            </a:r>
            <a:endParaRPr/>
          </a:p>
          <a:p>
            <a:pPr indent="0" lvl="0" marL="0" rtl="0" algn="l">
              <a:spcBef>
                <a:spcPts val="1600"/>
              </a:spcBef>
              <a:spcAft>
                <a:spcPts val="0"/>
              </a:spcAft>
              <a:buClr>
                <a:schemeClr val="dk1"/>
              </a:buClr>
              <a:buSzPts val="1100"/>
              <a:buFont typeface="Arial"/>
              <a:buNone/>
            </a:pPr>
            <a:r>
              <a:rPr lang="en"/>
              <a:t>Lower Left shows value almost identical to SARIMA</a:t>
            </a:r>
            <a:endParaRPr/>
          </a:p>
          <a:p>
            <a:pPr indent="0" lvl="0" marL="0" rtl="0" algn="l">
              <a:spcBef>
                <a:spcPts val="1600"/>
              </a:spcBef>
              <a:spcAft>
                <a:spcPts val="0"/>
              </a:spcAft>
              <a:buClr>
                <a:schemeClr val="dk1"/>
              </a:buClr>
              <a:buSzPts val="1100"/>
              <a:buFont typeface="Arial"/>
              <a:buNone/>
            </a:pPr>
            <a:r>
              <a:rPr lang="en"/>
              <a:t>Lower Right are the closest values to zero by comparison</a:t>
            </a:r>
            <a:endParaRPr/>
          </a:p>
          <a:p>
            <a:pPr indent="0" lvl="0" marL="0" rtl="0" algn="l">
              <a:spcBef>
                <a:spcPts val="1600"/>
              </a:spcBef>
              <a:spcAft>
                <a:spcPts val="1600"/>
              </a:spcAft>
              <a:buNone/>
            </a:pPr>
            <a:r>
              <a:t/>
            </a:r>
            <a:endParaRPr/>
          </a:p>
        </p:txBody>
      </p:sp>
      <p:pic>
        <p:nvPicPr>
          <p:cNvPr id="135" name="Google Shape;135;p25"/>
          <p:cNvPicPr preferRelativeResize="0"/>
          <p:nvPr/>
        </p:nvPicPr>
        <p:blipFill>
          <a:blip r:embed="rId3">
            <a:alphaModFix/>
          </a:blip>
          <a:stretch>
            <a:fillRect/>
          </a:stretch>
        </p:blipFill>
        <p:spPr>
          <a:xfrm>
            <a:off x="3953688" y="1152475"/>
            <a:ext cx="4878610" cy="341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SARIMAX Forecast</a:t>
            </a:r>
            <a:endParaRPr/>
          </a:p>
        </p:txBody>
      </p:sp>
      <p:sp>
        <p:nvSpPr>
          <p:cNvPr id="141" name="Google Shape;141;p26"/>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SARIMAX forecast visually appears to be the most accurate and a vast improvement over the SARIMA model</a:t>
            </a:r>
            <a:endParaRPr sz="2000"/>
          </a:p>
          <a:p>
            <a:pPr indent="0" lvl="0" marL="0" rtl="0" algn="l">
              <a:spcBef>
                <a:spcPts val="1600"/>
              </a:spcBef>
              <a:spcAft>
                <a:spcPts val="1600"/>
              </a:spcAft>
              <a:buNone/>
            </a:pPr>
            <a:r>
              <a:rPr lang="en" sz="2000"/>
              <a:t>MAPE is 43.9% and slightly better than ARIMA model</a:t>
            </a:r>
            <a:endParaRPr sz="2000"/>
          </a:p>
        </p:txBody>
      </p:sp>
      <p:pic>
        <p:nvPicPr>
          <p:cNvPr id="142" name="Google Shape;142;p26"/>
          <p:cNvPicPr preferRelativeResize="0"/>
          <p:nvPr/>
        </p:nvPicPr>
        <p:blipFill>
          <a:blip r:embed="rId3">
            <a:alphaModFix/>
          </a:blip>
          <a:stretch>
            <a:fillRect/>
          </a:stretch>
        </p:blipFill>
        <p:spPr>
          <a:xfrm>
            <a:off x="3314900" y="1150875"/>
            <a:ext cx="5517395" cy="34163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Dataset</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 name="Google Shape;149;p27"/>
          <p:cNvPicPr preferRelativeResize="0"/>
          <p:nvPr/>
        </p:nvPicPr>
        <p:blipFill>
          <a:blip r:embed="rId3">
            <a:alphaModFix/>
          </a:blip>
          <a:stretch>
            <a:fillRect/>
          </a:stretch>
        </p:blipFill>
        <p:spPr>
          <a:xfrm>
            <a:off x="311700" y="1152475"/>
            <a:ext cx="8520602"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Sales Visualization</a:t>
            </a:r>
            <a:endParaRPr/>
          </a:p>
        </p:txBody>
      </p:sp>
      <p:sp>
        <p:nvSpPr>
          <p:cNvPr id="155" name="Google Shape;155;p28"/>
          <p:cNvSpPr txBox="1"/>
          <p:nvPr>
            <p:ph idx="1" type="body"/>
          </p:nvPr>
        </p:nvSpPr>
        <p:spPr>
          <a:xfrm>
            <a:off x="311700" y="1152475"/>
            <a:ext cx="348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Batman sales were steady until the beginning of 2012 when a huge spike jumped its sales until the end of 2019.  </a:t>
            </a:r>
            <a:endParaRPr sz="2000"/>
          </a:p>
          <a:p>
            <a:pPr indent="0" lvl="0" marL="0" rtl="0" algn="l">
              <a:spcBef>
                <a:spcPts val="1600"/>
              </a:spcBef>
              <a:spcAft>
                <a:spcPts val="1600"/>
              </a:spcAft>
              <a:buNone/>
            </a:pPr>
            <a:r>
              <a:rPr lang="en" sz="2000"/>
              <a:t>Of all the movie franchise this one has the least movies playing in the last five years.</a:t>
            </a:r>
            <a:endParaRPr sz="2000"/>
          </a:p>
        </p:txBody>
      </p:sp>
      <p:pic>
        <p:nvPicPr>
          <p:cNvPr id="156" name="Google Shape;156;p28"/>
          <p:cNvPicPr preferRelativeResize="0"/>
          <p:nvPr/>
        </p:nvPicPr>
        <p:blipFill>
          <a:blip r:embed="rId3">
            <a:alphaModFix/>
          </a:blip>
          <a:stretch>
            <a:fillRect/>
          </a:stretch>
        </p:blipFill>
        <p:spPr>
          <a:xfrm>
            <a:off x="3799469" y="1152475"/>
            <a:ext cx="5032833"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Statistical Analysis</a:t>
            </a:r>
            <a:endParaRPr/>
          </a:p>
        </p:txBody>
      </p:sp>
      <p:sp>
        <p:nvSpPr>
          <p:cNvPr id="162" name="Google Shape;162;p29"/>
          <p:cNvSpPr txBox="1"/>
          <p:nvPr>
            <p:ph idx="1" type="body"/>
          </p:nvPr>
        </p:nvSpPr>
        <p:spPr>
          <a:xfrm>
            <a:off x="311700" y="1152475"/>
            <a:ext cx="344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Difference in means is 4137 more when movies are playing and is the second lowest value for difference.</a:t>
            </a:r>
            <a:endParaRPr sz="2000"/>
          </a:p>
          <a:p>
            <a:pPr indent="0" lvl="0" marL="0" rtl="0" algn="l">
              <a:spcBef>
                <a:spcPts val="1600"/>
              </a:spcBef>
              <a:spcAft>
                <a:spcPts val="1600"/>
              </a:spcAft>
              <a:buNone/>
            </a:pPr>
            <a:r>
              <a:rPr lang="en" sz="2000"/>
              <a:t>P value is greater than 0.05 at 0.403 which means we cannot reject the null hypothesis.</a:t>
            </a:r>
            <a:endParaRPr sz="2000"/>
          </a:p>
        </p:txBody>
      </p:sp>
      <p:pic>
        <p:nvPicPr>
          <p:cNvPr id="163" name="Google Shape;163;p29"/>
          <p:cNvPicPr preferRelativeResize="0"/>
          <p:nvPr/>
        </p:nvPicPr>
        <p:blipFill>
          <a:blip r:embed="rId3">
            <a:alphaModFix/>
          </a:blip>
          <a:stretch>
            <a:fillRect/>
          </a:stretch>
        </p:blipFill>
        <p:spPr>
          <a:xfrm>
            <a:off x="3761001" y="1152475"/>
            <a:ext cx="5071298"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ARIMA Diagnostic Report</a:t>
            </a:r>
            <a:endParaRPr/>
          </a:p>
        </p:txBody>
      </p:sp>
      <p:sp>
        <p:nvSpPr>
          <p:cNvPr id="169" name="Google Shape;169;p30"/>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shows the values staying pretty close to zero with equal variance as well</a:t>
            </a:r>
            <a:endParaRPr sz="1600"/>
          </a:p>
          <a:p>
            <a:pPr indent="0" lvl="0" marL="0" rtl="0" algn="l">
              <a:spcBef>
                <a:spcPts val="1600"/>
              </a:spcBef>
              <a:spcAft>
                <a:spcPts val="0"/>
              </a:spcAft>
              <a:buClr>
                <a:schemeClr val="dk1"/>
              </a:buClr>
              <a:buSzPts val="1100"/>
              <a:buFont typeface="Arial"/>
              <a:buNone/>
            </a:pPr>
            <a:r>
              <a:rPr lang="en" sz="1600"/>
              <a:t>Upper Right does not show a normalized distribution and the two lines differ by 0.3</a:t>
            </a:r>
            <a:endParaRPr sz="1600"/>
          </a:p>
          <a:p>
            <a:pPr indent="0" lvl="0" marL="0" rtl="0" algn="l">
              <a:spcBef>
                <a:spcPts val="1600"/>
              </a:spcBef>
              <a:spcAft>
                <a:spcPts val="0"/>
              </a:spcAft>
              <a:buClr>
                <a:schemeClr val="dk1"/>
              </a:buClr>
              <a:buSzPts val="1100"/>
              <a:buFont typeface="Arial"/>
              <a:buNone/>
            </a:pPr>
            <a:r>
              <a:rPr lang="en" sz="1600"/>
              <a:t>Lower Left dots have separation from red line showing lots of skew</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170" name="Google Shape;170;p30"/>
          <p:cNvPicPr preferRelativeResize="0"/>
          <p:nvPr/>
        </p:nvPicPr>
        <p:blipFill>
          <a:blip r:embed="rId3">
            <a:alphaModFix/>
          </a:blip>
          <a:stretch>
            <a:fillRect/>
          </a:stretch>
        </p:blipFill>
        <p:spPr>
          <a:xfrm>
            <a:off x="3953679" y="1152475"/>
            <a:ext cx="4878620" cy="34164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ARIMA Forecast</a:t>
            </a:r>
            <a:endParaRPr/>
          </a:p>
        </p:txBody>
      </p:sp>
      <p:sp>
        <p:nvSpPr>
          <p:cNvPr id="176" name="Google Shape;176;p31"/>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ARIMA forecast does a pretty good job predicting the general direction of sales despite not being able to show fluctuations</a:t>
            </a:r>
            <a:endParaRPr sz="2000"/>
          </a:p>
          <a:p>
            <a:pPr indent="0" lvl="0" marL="0" rtl="0" algn="l">
              <a:spcBef>
                <a:spcPts val="1600"/>
              </a:spcBef>
              <a:spcAft>
                <a:spcPts val="1600"/>
              </a:spcAft>
              <a:buNone/>
            </a:pPr>
            <a:r>
              <a:rPr lang="en" sz="2000"/>
              <a:t>MAPE is 18.0% and so far is the most accurate model yet</a:t>
            </a:r>
            <a:endParaRPr sz="2000"/>
          </a:p>
        </p:txBody>
      </p:sp>
      <p:pic>
        <p:nvPicPr>
          <p:cNvPr id="177" name="Google Shape;177;p31"/>
          <p:cNvPicPr preferRelativeResize="0"/>
          <p:nvPr/>
        </p:nvPicPr>
        <p:blipFill>
          <a:blip r:embed="rId3">
            <a:alphaModFix/>
          </a:blip>
          <a:stretch>
            <a:fillRect/>
          </a:stretch>
        </p:blipFill>
        <p:spPr>
          <a:xfrm>
            <a:off x="3314904" y="1152475"/>
            <a:ext cx="5517395" cy="34163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Proposal</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This project aim to look at the effect comic book movies have on the sales of comic books during their theatrical run.</a:t>
            </a:r>
            <a:endParaRPr sz="2000"/>
          </a:p>
          <a:p>
            <a:pPr indent="-355600" lvl="0" marL="457200" rtl="0" algn="l">
              <a:spcBef>
                <a:spcPts val="0"/>
              </a:spcBef>
              <a:spcAft>
                <a:spcPts val="0"/>
              </a:spcAft>
              <a:buSzPts val="2000"/>
              <a:buChar char="●"/>
            </a:pPr>
            <a:r>
              <a:rPr lang="en" sz="2000"/>
              <a:t>We will be analyzing five separate franchises and compare their performance as well as creating prediction to see how well they match up with the actual results for the last five years.</a:t>
            </a:r>
            <a:endParaRPr sz="2000"/>
          </a:p>
          <a:p>
            <a:pPr indent="-355600" lvl="0" marL="457200" rtl="0" algn="l">
              <a:spcBef>
                <a:spcPts val="0"/>
              </a:spcBef>
              <a:spcAft>
                <a:spcPts val="0"/>
              </a:spcAft>
              <a:buSzPts val="2000"/>
              <a:buChar char="●"/>
            </a:pPr>
            <a:r>
              <a:rPr lang="en" sz="2000"/>
              <a:t>Being able to accurately predict results could would be extremely valuable for comic book and movie companies since millions if not billions of dollars can be made with cross promotion and merchandising deals.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SARIMA Diagnostics Report</a:t>
            </a:r>
            <a:endParaRPr/>
          </a:p>
        </p:txBody>
      </p:sp>
      <p:sp>
        <p:nvSpPr>
          <p:cNvPr id="183" name="Google Shape;183;p32"/>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shows stay pretty close to zero with equal variance as well</a:t>
            </a:r>
            <a:endParaRPr sz="1600"/>
          </a:p>
          <a:p>
            <a:pPr indent="0" lvl="0" marL="0" rtl="0" algn="l">
              <a:spcBef>
                <a:spcPts val="1600"/>
              </a:spcBef>
              <a:spcAft>
                <a:spcPts val="0"/>
              </a:spcAft>
              <a:buClr>
                <a:schemeClr val="dk1"/>
              </a:buClr>
              <a:buSzPts val="1100"/>
              <a:buFont typeface="Arial"/>
              <a:buNone/>
            </a:pPr>
            <a:r>
              <a:rPr lang="en" sz="1600"/>
              <a:t>Upper Right is becoming more normalized and the two lines are now closer together</a:t>
            </a:r>
            <a:endParaRPr sz="1600"/>
          </a:p>
          <a:p>
            <a:pPr indent="0" lvl="0" marL="0" rtl="0" algn="l">
              <a:spcBef>
                <a:spcPts val="1600"/>
              </a:spcBef>
              <a:spcAft>
                <a:spcPts val="0"/>
              </a:spcAft>
              <a:buClr>
                <a:schemeClr val="dk1"/>
              </a:buClr>
              <a:buSzPts val="1100"/>
              <a:buFont typeface="Arial"/>
              <a:buNone/>
            </a:pPr>
            <a:r>
              <a:rPr lang="en" sz="1600"/>
              <a:t>Lower Left dots are slightly closer to the red line</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184" name="Google Shape;184;p32"/>
          <p:cNvPicPr preferRelativeResize="0"/>
          <p:nvPr/>
        </p:nvPicPr>
        <p:blipFill>
          <a:blip r:embed="rId3">
            <a:alphaModFix/>
          </a:blip>
          <a:stretch>
            <a:fillRect/>
          </a:stretch>
        </p:blipFill>
        <p:spPr>
          <a:xfrm>
            <a:off x="3953686" y="1152475"/>
            <a:ext cx="4878610" cy="3416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SARIMA Forecast</a:t>
            </a:r>
            <a:endParaRPr/>
          </a:p>
        </p:txBody>
      </p:sp>
      <p:sp>
        <p:nvSpPr>
          <p:cNvPr id="190" name="Google Shape;190;p33"/>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like ARIMA forecast prediction is very good with the direction of the data</a:t>
            </a:r>
            <a:endParaRPr/>
          </a:p>
          <a:p>
            <a:pPr indent="0" lvl="0" marL="0" rtl="0" algn="l">
              <a:spcBef>
                <a:spcPts val="1600"/>
              </a:spcBef>
              <a:spcAft>
                <a:spcPts val="1600"/>
              </a:spcAft>
              <a:buNone/>
            </a:pPr>
            <a:r>
              <a:rPr lang="en"/>
              <a:t>MAPE is 18% which is the same as ARIMA but when we include seasonal fluctuation it looks like it more accurate than straight line</a:t>
            </a:r>
            <a:endParaRPr/>
          </a:p>
        </p:txBody>
      </p:sp>
      <p:pic>
        <p:nvPicPr>
          <p:cNvPr id="191" name="Google Shape;191;p33"/>
          <p:cNvPicPr preferRelativeResize="0"/>
          <p:nvPr/>
        </p:nvPicPr>
        <p:blipFill>
          <a:blip r:embed="rId3">
            <a:alphaModFix/>
          </a:blip>
          <a:stretch>
            <a:fillRect/>
          </a:stretch>
        </p:blipFill>
        <p:spPr>
          <a:xfrm>
            <a:off x="3314892" y="1152475"/>
            <a:ext cx="5517405" cy="34163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SARIMAX Diagnostics Report</a:t>
            </a:r>
            <a:endParaRPr/>
          </a:p>
        </p:txBody>
      </p:sp>
      <p:sp>
        <p:nvSpPr>
          <p:cNvPr id="197" name="Google Shape;197;p34"/>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shows value almost identical to SARIMA</a:t>
            </a:r>
            <a:endParaRPr sz="1600"/>
          </a:p>
          <a:p>
            <a:pPr indent="0" lvl="0" marL="0" rtl="0" algn="l">
              <a:spcBef>
                <a:spcPts val="1600"/>
              </a:spcBef>
              <a:spcAft>
                <a:spcPts val="0"/>
              </a:spcAft>
              <a:buClr>
                <a:schemeClr val="dk1"/>
              </a:buClr>
              <a:buSzPts val="1100"/>
              <a:buFont typeface="Arial"/>
              <a:buNone/>
            </a:pPr>
            <a:r>
              <a:rPr lang="en" sz="1600"/>
              <a:t>Upper Right looks less normalized than SARIMA and has more separation between two lines</a:t>
            </a:r>
            <a:endParaRPr sz="1600"/>
          </a:p>
          <a:p>
            <a:pPr indent="0" lvl="0" marL="0" rtl="0" algn="l">
              <a:spcBef>
                <a:spcPts val="1600"/>
              </a:spcBef>
              <a:spcAft>
                <a:spcPts val="0"/>
              </a:spcAft>
              <a:buClr>
                <a:schemeClr val="dk1"/>
              </a:buClr>
              <a:buSzPts val="1100"/>
              <a:buFont typeface="Arial"/>
              <a:buNone/>
            </a:pPr>
            <a:r>
              <a:rPr lang="en" sz="1600"/>
              <a:t>Lower Left dots are closest to the red line compared to the other two models</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198" name="Google Shape;198;p34"/>
          <p:cNvPicPr preferRelativeResize="0"/>
          <p:nvPr/>
        </p:nvPicPr>
        <p:blipFill>
          <a:blip r:embed="rId3">
            <a:alphaModFix/>
          </a:blip>
          <a:stretch>
            <a:fillRect/>
          </a:stretch>
        </p:blipFill>
        <p:spPr>
          <a:xfrm>
            <a:off x="3953689" y="1152475"/>
            <a:ext cx="4878610" cy="3416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Batman SARIMAX Forecast</a:t>
            </a:r>
            <a:endParaRPr/>
          </a:p>
        </p:txBody>
      </p:sp>
      <p:sp>
        <p:nvSpPr>
          <p:cNvPr id="204" name="Google Shape;204;p35"/>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The SARIMAX forecast predicts higher values than other forecast models and does seem to show the correct trend that the other models were able to show.</a:t>
            </a:r>
            <a:endParaRPr sz="1900"/>
          </a:p>
          <a:p>
            <a:pPr indent="0" lvl="0" marL="0" rtl="0" algn="l">
              <a:spcBef>
                <a:spcPts val="1600"/>
              </a:spcBef>
              <a:spcAft>
                <a:spcPts val="1600"/>
              </a:spcAft>
              <a:buNone/>
            </a:pPr>
            <a:r>
              <a:rPr lang="en" sz="1900"/>
              <a:t>MAPE is 31.3% and is the least accurate of the three</a:t>
            </a:r>
            <a:endParaRPr sz="1900"/>
          </a:p>
        </p:txBody>
      </p:sp>
      <p:pic>
        <p:nvPicPr>
          <p:cNvPr id="205" name="Google Shape;205;p35"/>
          <p:cNvPicPr preferRelativeResize="0"/>
          <p:nvPr/>
        </p:nvPicPr>
        <p:blipFill>
          <a:blip r:embed="rId3">
            <a:alphaModFix/>
          </a:blip>
          <a:stretch>
            <a:fillRect/>
          </a:stretch>
        </p:blipFill>
        <p:spPr>
          <a:xfrm>
            <a:off x="3314890" y="1155275"/>
            <a:ext cx="5517415" cy="34163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Dataset</a:t>
            </a:r>
            <a:endParaRPr/>
          </a:p>
        </p:txBody>
      </p:sp>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2" name="Google Shape;212;p36"/>
          <p:cNvPicPr preferRelativeResize="0"/>
          <p:nvPr/>
        </p:nvPicPr>
        <p:blipFill>
          <a:blip r:embed="rId3">
            <a:alphaModFix/>
          </a:blip>
          <a:stretch>
            <a:fillRect/>
          </a:stretch>
        </p:blipFill>
        <p:spPr>
          <a:xfrm>
            <a:off x="311700" y="1152475"/>
            <a:ext cx="8520600"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Sales Visualization</a:t>
            </a:r>
            <a:endParaRPr/>
          </a:p>
        </p:txBody>
      </p:sp>
      <p:sp>
        <p:nvSpPr>
          <p:cNvPr id="218" name="Google Shape;218;p37"/>
          <p:cNvSpPr txBox="1"/>
          <p:nvPr>
            <p:ph idx="1" type="body"/>
          </p:nvPr>
        </p:nvSpPr>
        <p:spPr>
          <a:xfrm>
            <a:off x="311700" y="1152475"/>
            <a:ext cx="348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probably has the most volatile sales number and despite the fact they had huge numbers the sales would plummet much quicker than other franchises</a:t>
            </a:r>
            <a:endParaRPr/>
          </a:p>
          <a:p>
            <a:pPr indent="0" lvl="0" marL="0" rtl="0" algn="l">
              <a:spcBef>
                <a:spcPts val="1600"/>
              </a:spcBef>
              <a:spcAft>
                <a:spcPts val="1600"/>
              </a:spcAft>
              <a:buNone/>
            </a:pPr>
            <a:r>
              <a:rPr lang="en"/>
              <a:t>With such slumping sales it might be difficult for the models to predict sales accurately</a:t>
            </a:r>
            <a:endParaRPr/>
          </a:p>
        </p:txBody>
      </p:sp>
      <p:pic>
        <p:nvPicPr>
          <p:cNvPr id="219" name="Google Shape;219;p37"/>
          <p:cNvPicPr preferRelativeResize="0"/>
          <p:nvPr/>
        </p:nvPicPr>
        <p:blipFill>
          <a:blip r:embed="rId3">
            <a:alphaModFix/>
          </a:blip>
          <a:stretch>
            <a:fillRect/>
          </a:stretch>
        </p:blipFill>
        <p:spPr>
          <a:xfrm>
            <a:off x="3799442" y="1152475"/>
            <a:ext cx="5032859" cy="341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Statistical Analysis</a:t>
            </a:r>
            <a:endParaRPr/>
          </a:p>
        </p:txBody>
      </p:sp>
      <p:sp>
        <p:nvSpPr>
          <p:cNvPr id="225" name="Google Shape;225;p38"/>
          <p:cNvSpPr txBox="1"/>
          <p:nvPr>
            <p:ph idx="1" type="body"/>
          </p:nvPr>
        </p:nvSpPr>
        <p:spPr>
          <a:xfrm>
            <a:off x="311700" y="1152475"/>
            <a:ext cx="344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Difference in means is 21152 more sales when a movie is not playing</a:t>
            </a:r>
            <a:endParaRPr sz="2000"/>
          </a:p>
          <a:p>
            <a:pPr indent="0" lvl="0" marL="0" rtl="0" algn="l">
              <a:spcBef>
                <a:spcPts val="1600"/>
              </a:spcBef>
              <a:spcAft>
                <a:spcPts val="1600"/>
              </a:spcAft>
              <a:buNone/>
            </a:pPr>
            <a:r>
              <a:rPr lang="en" sz="2000"/>
              <a:t>The p value is less than 0.05 so we can reject the null hypothesis</a:t>
            </a:r>
            <a:endParaRPr sz="2000"/>
          </a:p>
        </p:txBody>
      </p:sp>
      <p:pic>
        <p:nvPicPr>
          <p:cNvPr id="226" name="Google Shape;226;p38"/>
          <p:cNvPicPr preferRelativeResize="0"/>
          <p:nvPr/>
        </p:nvPicPr>
        <p:blipFill>
          <a:blip r:embed="rId3">
            <a:alphaModFix/>
          </a:blip>
          <a:stretch>
            <a:fillRect/>
          </a:stretch>
        </p:blipFill>
        <p:spPr>
          <a:xfrm>
            <a:off x="3760974" y="1152475"/>
            <a:ext cx="5071324" cy="341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ARIMA Diagnostics Report</a:t>
            </a:r>
            <a:endParaRPr/>
          </a:p>
        </p:txBody>
      </p:sp>
      <p:sp>
        <p:nvSpPr>
          <p:cNvPr id="232" name="Google Shape;232;p39"/>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shows a couple extreme values but mostly values around zero</a:t>
            </a:r>
            <a:endParaRPr sz="1600"/>
          </a:p>
          <a:p>
            <a:pPr indent="0" lvl="0" marL="0" rtl="0" algn="l">
              <a:spcBef>
                <a:spcPts val="1600"/>
              </a:spcBef>
              <a:spcAft>
                <a:spcPts val="0"/>
              </a:spcAft>
              <a:buClr>
                <a:schemeClr val="dk1"/>
              </a:buClr>
              <a:buSzPts val="1100"/>
              <a:buFont typeface="Arial"/>
              <a:buNone/>
            </a:pPr>
            <a:r>
              <a:rPr lang="en" sz="1600"/>
              <a:t>Upper Right does not show a normalized distribution and the two lines differ by 0.5</a:t>
            </a:r>
            <a:endParaRPr sz="1600"/>
          </a:p>
          <a:p>
            <a:pPr indent="0" lvl="0" marL="0" rtl="0" algn="l">
              <a:spcBef>
                <a:spcPts val="1600"/>
              </a:spcBef>
              <a:spcAft>
                <a:spcPts val="0"/>
              </a:spcAft>
              <a:buClr>
                <a:schemeClr val="dk1"/>
              </a:buClr>
              <a:buSzPts val="1100"/>
              <a:buFont typeface="Arial"/>
              <a:buNone/>
            </a:pPr>
            <a:r>
              <a:rPr lang="en" sz="1600"/>
              <a:t>Lower Left dots differ wildly from red line showing the worst skew seen so far</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233" name="Google Shape;233;p39"/>
          <p:cNvPicPr preferRelativeResize="0"/>
          <p:nvPr/>
        </p:nvPicPr>
        <p:blipFill>
          <a:blip r:embed="rId3">
            <a:alphaModFix/>
          </a:blip>
          <a:stretch>
            <a:fillRect/>
          </a:stretch>
        </p:blipFill>
        <p:spPr>
          <a:xfrm>
            <a:off x="3953701" y="1152475"/>
            <a:ext cx="4878600" cy="341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ARIMA Forecast</a:t>
            </a:r>
            <a:endParaRPr/>
          </a:p>
        </p:txBody>
      </p:sp>
      <p:sp>
        <p:nvSpPr>
          <p:cNvPr id="239" name="Google Shape;239;p40"/>
          <p:cNvSpPr txBox="1"/>
          <p:nvPr>
            <p:ph idx="1" type="body"/>
          </p:nvPr>
        </p:nvSpPr>
        <p:spPr>
          <a:xfrm>
            <a:off x="311700" y="1152475"/>
            <a:ext cx="295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ARIMA forecast actually does a pretty good good in predicting the direction of sales but the shaded region going into negative values could be a problem for our other models</a:t>
            </a:r>
            <a:endParaRPr/>
          </a:p>
          <a:p>
            <a:pPr indent="0" lvl="0" marL="0" rtl="0" algn="l">
              <a:spcBef>
                <a:spcPts val="1600"/>
              </a:spcBef>
              <a:spcAft>
                <a:spcPts val="1600"/>
              </a:spcAft>
              <a:buNone/>
            </a:pPr>
            <a:r>
              <a:rPr lang="en"/>
              <a:t>MAPE is 30.4% </a:t>
            </a:r>
            <a:endParaRPr/>
          </a:p>
        </p:txBody>
      </p:sp>
      <p:pic>
        <p:nvPicPr>
          <p:cNvPr id="240" name="Google Shape;240;p40"/>
          <p:cNvPicPr preferRelativeResize="0"/>
          <p:nvPr/>
        </p:nvPicPr>
        <p:blipFill>
          <a:blip r:embed="rId3">
            <a:alphaModFix/>
          </a:blip>
          <a:stretch>
            <a:fillRect/>
          </a:stretch>
        </p:blipFill>
        <p:spPr>
          <a:xfrm>
            <a:off x="3266228" y="1152475"/>
            <a:ext cx="5566071" cy="34163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SARIMA Diagnostics Report</a:t>
            </a:r>
            <a:endParaRPr/>
          </a:p>
        </p:txBody>
      </p:sp>
      <p:sp>
        <p:nvSpPr>
          <p:cNvPr id="246" name="Google Shape;246;p41"/>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looks similar to ARIMA model</a:t>
            </a:r>
            <a:endParaRPr sz="1600"/>
          </a:p>
          <a:p>
            <a:pPr indent="0" lvl="0" marL="0" rtl="0" algn="l">
              <a:spcBef>
                <a:spcPts val="1600"/>
              </a:spcBef>
              <a:spcAft>
                <a:spcPts val="0"/>
              </a:spcAft>
              <a:buClr>
                <a:schemeClr val="dk1"/>
              </a:buClr>
              <a:buSzPts val="1100"/>
              <a:buFont typeface="Arial"/>
              <a:buNone/>
            </a:pPr>
            <a:r>
              <a:rPr lang="en" sz="1600"/>
              <a:t>Upper Right looks more normalized but the lines have stayed the stay distance apart</a:t>
            </a:r>
            <a:endParaRPr sz="1600"/>
          </a:p>
          <a:p>
            <a:pPr indent="0" lvl="0" marL="0" rtl="0" algn="l">
              <a:spcBef>
                <a:spcPts val="1600"/>
              </a:spcBef>
              <a:spcAft>
                <a:spcPts val="0"/>
              </a:spcAft>
              <a:buClr>
                <a:schemeClr val="dk1"/>
              </a:buClr>
              <a:buSzPts val="1100"/>
              <a:buFont typeface="Arial"/>
              <a:buNone/>
            </a:pPr>
            <a:r>
              <a:rPr lang="en" sz="1600"/>
              <a:t>Lower Left dots are slightly closer than ARIMA model</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247" name="Google Shape;247;p41"/>
          <p:cNvPicPr preferRelativeResize="0"/>
          <p:nvPr/>
        </p:nvPicPr>
        <p:blipFill>
          <a:blip r:embed="rId3">
            <a:alphaModFix/>
          </a:blip>
          <a:stretch>
            <a:fillRect/>
          </a:stretch>
        </p:blipFill>
        <p:spPr>
          <a:xfrm>
            <a:off x="3953704" y="1152475"/>
            <a:ext cx="4878600" cy="3416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and Wrangling</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Comic book sales data was acquired from the website Comichron for the five different franchises and imported to a CSV file that was usable for our purposes.  All other titles and data not needed was filtered out and five separate files were created.</a:t>
            </a:r>
            <a:endParaRPr/>
          </a:p>
          <a:p>
            <a:pPr indent="-342900" lvl="0" marL="457200" rtl="0" algn="l">
              <a:spcBef>
                <a:spcPts val="0"/>
              </a:spcBef>
              <a:spcAft>
                <a:spcPts val="0"/>
              </a:spcAft>
              <a:buSzPts val="1800"/>
              <a:buChar char="●"/>
            </a:pPr>
            <a:r>
              <a:rPr lang="en"/>
              <a:t>Each franchise had their main titles including from April 1997 and continuing to December 2019.  Other titles that were did not continue on a monthly basis were excluded and if multiple titles were running at the same time we took the average in order to have a single entry for each month.</a:t>
            </a:r>
            <a:endParaRPr/>
          </a:p>
          <a:p>
            <a:pPr indent="-342900" lvl="0" marL="457200" rtl="0" algn="l">
              <a:spcBef>
                <a:spcPts val="0"/>
              </a:spcBef>
              <a:spcAft>
                <a:spcPts val="0"/>
              </a:spcAft>
              <a:buSzPts val="1800"/>
              <a:buChar char="●"/>
            </a:pPr>
            <a:r>
              <a:rPr lang="en"/>
              <a:t>Months that had no data were filled with the previous months values so that we had an equal amount of entries for each franchise.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SARIMA Forecast</a:t>
            </a:r>
            <a:endParaRPr/>
          </a:p>
        </p:txBody>
      </p:sp>
      <p:sp>
        <p:nvSpPr>
          <p:cNvPr id="253" name="Google Shape;253;p42"/>
          <p:cNvSpPr txBox="1"/>
          <p:nvPr>
            <p:ph idx="1" type="body"/>
          </p:nvPr>
        </p:nvSpPr>
        <p:spPr>
          <a:xfrm>
            <a:off x="311700" y="1152475"/>
            <a:ext cx="295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model is way off in its predictions and even is showing negative numbers for sales.  While ARIMA was able to show the correct trend, seasonal models were not.</a:t>
            </a:r>
            <a:endParaRPr/>
          </a:p>
          <a:p>
            <a:pPr indent="0" lvl="0" marL="0" rtl="0" algn="l">
              <a:spcBef>
                <a:spcPts val="1600"/>
              </a:spcBef>
              <a:spcAft>
                <a:spcPts val="1600"/>
              </a:spcAft>
              <a:buNone/>
            </a:pPr>
            <a:r>
              <a:rPr lang="en"/>
              <a:t>MAPE is 256.4% and not even close to our actual values</a:t>
            </a:r>
            <a:endParaRPr/>
          </a:p>
        </p:txBody>
      </p:sp>
      <p:pic>
        <p:nvPicPr>
          <p:cNvPr id="254" name="Google Shape;254;p42"/>
          <p:cNvPicPr preferRelativeResize="0"/>
          <p:nvPr/>
        </p:nvPicPr>
        <p:blipFill>
          <a:blip r:embed="rId3">
            <a:alphaModFix/>
          </a:blip>
          <a:stretch>
            <a:fillRect/>
          </a:stretch>
        </p:blipFill>
        <p:spPr>
          <a:xfrm>
            <a:off x="3266224" y="1152475"/>
            <a:ext cx="5566071" cy="34163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SARIMAX Diagnostics Report</a:t>
            </a:r>
            <a:endParaRPr/>
          </a:p>
        </p:txBody>
      </p:sp>
      <p:sp>
        <p:nvSpPr>
          <p:cNvPr id="260" name="Google Shape;260;p43"/>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Upper Left looks similar to ARIMA model</a:t>
            </a:r>
            <a:endParaRPr sz="1900"/>
          </a:p>
          <a:p>
            <a:pPr indent="0" lvl="0" marL="0" rtl="0" algn="l">
              <a:spcBef>
                <a:spcPts val="1600"/>
              </a:spcBef>
              <a:spcAft>
                <a:spcPts val="0"/>
              </a:spcAft>
              <a:buClr>
                <a:schemeClr val="dk1"/>
              </a:buClr>
              <a:buSzPts val="1100"/>
              <a:buFont typeface="Arial"/>
              <a:buNone/>
            </a:pPr>
            <a:r>
              <a:rPr lang="en" sz="1900"/>
              <a:t>Upper Right looks similar to SARIMA model</a:t>
            </a:r>
            <a:endParaRPr sz="1900"/>
          </a:p>
          <a:p>
            <a:pPr indent="0" lvl="0" marL="0" rtl="0" algn="l">
              <a:spcBef>
                <a:spcPts val="1600"/>
              </a:spcBef>
              <a:spcAft>
                <a:spcPts val="0"/>
              </a:spcAft>
              <a:buClr>
                <a:schemeClr val="dk1"/>
              </a:buClr>
              <a:buSzPts val="1100"/>
              <a:buFont typeface="Arial"/>
              <a:buNone/>
            </a:pPr>
            <a:r>
              <a:rPr lang="en" sz="1900"/>
              <a:t>Lower Left dots are slightly closer than SARIMA model</a:t>
            </a:r>
            <a:endParaRPr sz="1900"/>
          </a:p>
          <a:p>
            <a:pPr indent="0" lvl="0" marL="0" rtl="0" algn="l">
              <a:spcBef>
                <a:spcPts val="1600"/>
              </a:spcBef>
              <a:spcAft>
                <a:spcPts val="0"/>
              </a:spcAft>
              <a:buClr>
                <a:schemeClr val="dk1"/>
              </a:buClr>
              <a:buSzPts val="1100"/>
              <a:buFont typeface="Arial"/>
              <a:buNone/>
            </a:pPr>
            <a:r>
              <a:rPr lang="en" sz="1900"/>
              <a:t>Lower Right looks good in the shaded region</a:t>
            </a:r>
            <a:endParaRPr sz="1900"/>
          </a:p>
          <a:p>
            <a:pPr indent="0" lvl="0" marL="0" rtl="0" algn="l">
              <a:spcBef>
                <a:spcPts val="1600"/>
              </a:spcBef>
              <a:spcAft>
                <a:spcPts val="1600"/>
              </a:spcAft>
              <a:buNone/>
            </a:pPr>
            <a:r>
              <a:t/>
            </a:r>
            <a:endParaRPr/>
          </a:p>
        </p:txBody>
      </p:sp>
      <p:pic>
        <p:nvPicPr>
          <p:cNvPr id="261" name="Google Shape;261;p43"/>
          <p:cNvPicPr preferRelativeResize="0"/>
          <p:nvPr/>
        </p:nvPicPr>
        <p:blipFill>
          <a:blip r:embed="rId3">
            <a:alphaModFix/>
          </a:blip>
          <a:stretch>
            <a:fillRect/>
          </a:stretch>
        </p:blipFill>
        <p:spPr>
          <a:xfrm>
            <a:off x="3953702" y="1152475"/>
            <a:ext cx="4878600" cy="3416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 League SARIMAX Forecast</a:t>
            </a:r>
            <a:endParaRPr/>
          </a:p>
        </p:txBody>
      </p:sp>
      <p:sp>
        <p:nvSpPr>
          <p:cNvPr id="267" name="Google Shape;267;p44"/>
          <p:cNvSpPr txBox="1"/>
          <p:nvPr>
            <p:ph idx="1" type="body"/>
          </p:nvPr>
        </p:nvSpPr>
        <p:spPr>
          <a:xfrm>
            <a:off x="311700" y="1152475"/>
            <a:ext cx="295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again we are getting negative predictions when looking at seasonal patterns and included the Movie Playing variable did not show much improvements</a:t>
            </a:r>
            <a:endParaRPr/>
          </a:p>
          <a:p>
            <a:pPr indent="0" lvl="0" marL="0" rtl="0" algn="l">
              <a:spcBef>
                <a:spcPts val="1600"/>
              </a:spcBef>
              <a:spcAft>
                <a:spcPts val="1600"/>
              </a:spcAft>
              <a:buNone/>
            </a:pPr>
            <a:r>
              <a:rPr lang="en"/>
              <a:t>MAPE is 236.9% which means it is better than SARIMA but not by much</a:t>
            </a:r>
            <a:endParaRPr/>
          </a:p>
        </p:txBody>
      </p:sp>
      <p:pic>
        <p:nvPicPr>
          <p:cNvPr id="268" name="Google Shape;268;p44"/>
          <p:cNvPicPr preferRelativeResize="0"/>
          <p:nvPr/>
        </p:nvPicPr>
        <p:blipFill>
          <a:blip r:embed="rId3">
            <a:alphaModFix/>
          </a:blip>
          <a:stretch>
            <a:fillRect/>
          </a:stretch>
        </p:blipFill>
        <p:spPr>
          <a:xfrm>
            <a:off x="3266219" y="1154400"/>
            <a:ext cx="5566081" cy="34163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Spider-Man Dataset</a:t>
            </a:r>
            <a:endParaRPr/>
          </a:p>
        </p:txBody>
      </p:sp>
      <p:sp>
        <p:nvSpPr>
          <p:cNvPr id="274" name="Google Shape;27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5" name="Google Shape;275;p45"/>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Spider-Man Sales Visualization </a:t>
            </a:r>
            <a:endParaRPr/>
          </a:p>
        </p:txBody>
      </p:sp>
      <p:sp>
        <p:nvSpPr>
          <p:cNvPr id="281" name="Google Shape;281;p46"/>
          <p:cNvSpPr txBox="1"/>
          <p:nvPr>
            <p:ph idx="1" type="body"/>
          </p:nvPr>
        </p:nvSpPr>
        <p:spPr>
          <a:xfrm>
            <a:off x="311700" y="1152475"/>
            <a:ext cx="348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Spider-Man sales have stayed pretty steady and had far less spikes than the other franchises</a:t>
            </a:r>
            <a:endParaRPr/>
          </a:p>
        </p:txBody>
      </p:sp>
      <p:pic>
        <p:nvPicPr>
          <p:cNvPr id="282" name="Google Shape;282;p46"/>
          <p:cNvPicPr preferRelativeResize="0"/>
          <p:nvPr/>
        </p:nvPicPr>
        <p:blipFill>
          <a:blip r:embed="rId3">
            <a:alphaModFix/>
          </a:blip>
          <a:stretch>
            <a:fillRect/>
          </a:stretch>
        </p:blipFill>
        <p:spPr>
          <a:xfrm>
            <a:off x="3799461" y="1152475"/>
            <a:ext cx="5032837"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Statistical Analysis</a:t>
            </a:r>
            <a:endParaRPr/>
          </a:p>
        </p:txBody>
      </p:sp>
      <p:sp>
        <p:nvSpPr>
          <p:cNvPr id="288" name="Google Shape;288;p47"/>
          <p:cNvSpPr txBox="1"/>
          <p:nvPr>
            <p:ph idx="1" type="body"/>
          </p:nvPr>
        </p:nvSpPr>
        <p:spPr>
          <a:xfrm>
            <a:off x="311700" y="1152475"/>
            <a:ext cx="344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the closest value to zero with 1090 more sales when movies were playing and the graph itself almost appears to have zero in the middle</a:t>
            </a:r>
            <a:endParaRPr/>
          </a:p>
          <a:p>
            <a:pPr indent="0" lvl="0" marL="0" rtl="0" algn="l">
              <a:spcBef>
                <a:spcPts val="1600"/>
              </a:spcBef>
              <a:spcAft>
                <a:spcPts val="1600"/>
              </a:spcAft>
              <a:buNone/>
            </a:pPr>
            <a:r>
              <a:rPr lang="en"/>
              <a:t>The p value is not surprisingly the highest value we have seen yet and makes it unable to reject the null hypothesis</a:t>
            </a:r>
            <a:endParaRPr/>
          </a:p>
        </p:txBody>
      </p:sp>
      <p:pic>
        <p:nvPicPr>
          <p:cNvPr id="289" name="Google Shape;289;p47"/>
          <p:cNvPicPr preferRelativeResize="0"/>
          <p:nvPr/>
        </p:nvPicPr>
        <p:blipFill>
          <a:blip r:embed="rId3">
            <a:alphaModFix/>
          </a:blip>
          <a:stretch>
            <a:fillRect/>
          </a:stretch>
        </p:blipFill>
        <p:spPr>
          <a:xfrm>
            <a:off x="3761010" y="1152475"/>
            <a:ext cx="5071289" cy="341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ARIMA Diagnostics Report</a:t>
            </a:r>
            <a:endParaRPr/>
          </a:p>
        </p:txBody>
      </p:sp>
      <p:sp>
        <p:nvSpPr>
          <p:cNvPr id="295" name="Google Shape;295;p48"/>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Upper Left shows a single extreme positive values but mostly values around zero</a:t>
            </a:r>
            <a:endParaRPr sz="1600"/>
          </a:p>
          <a:p>
            <a:pPr indent="0" lvl="0" marL="0" rtl="0" algn="l">
              <a:spcBef>
                <a:spcPts val="1600"/>
              </a:spcBef>
              <a:spcAft>
                <a:spcPts val="0"/>
              </a:spcAft>
              <a:buNone/>
            </a:pPr>
            <a:r>
              <a:rPr lang="en" sz="1600"/>
              <a:t>Upper Right shows a slight normalized distribution and the two lines differ by 0.4</a:t>
            </a:r>
            <a:endParaRPr sz="1600"/>
          </a:p>
          <a:p>
            <a:pPr indent="0" lvl="0" marL="0" rtl="0" algn="l">
              <a:spcBef>
                <a:spcPts val="1600"/>
              </a:spcBef>
              <a:spcAft>
                <a:spcPts val="0"/>
              </a:spcAft>
              <a:buNone/>
            </a:pPr>
            <a:r>
              <a:rPr lang="en" sz="1600"/>
              <a:t>Lower Left dots are relatively close to red line with a single extreme value</a:t>
            </a:r>
            <a:endParaRPr sz="1600"/>
          </a:p>
          <a:p>
            <a:pPr indent="0" lvl="0" marL="0" rtl="0" algn="l">
              <a:spcBef>
                <a:spcPts val="1600"/>
              </a:spcBef>
              <a:spcAft>
                <a:spcPts val="0"/>
              </a:spcAft>
              <a:buNone/>
            </a:pPr>
            <a:r>
              <a:rPr lang="en" sz="1600"/>
              <a:t>Lower Right looks good in the shaded region</a:t>
            </a:r>
            <a:endParaRPr sz="1600"/>
          </a:p>
          <a:p>
            <a:pPr indent="0" lvl="0" marL="0" rtl="0" algn="l">
              <a:spcBef>
                <a:spcPts val="1600"/>
              </a:spcBef>
              <a:spcAft>
                <a:spcPts val="1600"/>
              </a:spcAft>
              <a:buNone/>
            </a:pPr>
            <a:r>
              <a:t/>
            </a:r>
            <a:endParaRPr sz="1600"/>
          </a:p>
        </p:txBody>
      </p:sp>
      <p:pic>
        <p:nvPicPr>
          <p:cNvPr id="296" name="Google Shape;296;p48"/>
          <p:cNvPicPr preferRelativeResize="0"/>
          <p:nvPr/>
        </p:nvPicPr>
        <p:blipFill>
          <a:blip r:embed="rId3">
            <a:alphaModFix/>
          </a:blip>
          <a:stretch>
            <a:fillRect/>
          </a:stretch>
        </p:blipFill>
        <p:spPr>
          <a:xfrm>
            <a:off x="3953700" y="1152475"/>
            <a:ext cx="4878600" cy="3416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ARIMA Forecast</a:t>
            </a:r>
            <a:endParaRPr/>
          </a:p>
        </p:txBody>
      </p:sp>
      <p:sp>
        <p:nvSpPr>
          <p:cNvPr id="302" name="Google Shape;302;p49"/>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so far the most inaccurate prediction for ARIMA models and is predicting much higher values than we actually </a:t>
            </a:r>
            <a:r>
              <a:rPr lang="en"/>
              <a:t>received</a:t>
            </a:r>
            <a:endParaRPr/>
          </a:p>
          <a:p>
            <a:pPr indent="0" lvl="0" marL="0" rtl="0" algn="l">
              <a:spcBef>
                <a:spcPts val="1600"/>
              </a:spcBef>
              <a:spcAft>
                <a:spcPts val="1600"/>
              </a:spcAft>
              <a:buNone/>
            </a:pPr>
            <a:r>
              <a:rPr lang="en"/>
              <a:t>MAPE is 62.4% and is the highest value we’ve seen for these models</a:t>
            </a:r>
            <a:endParaRPr/>
          </a:p>
        </p:txBody>
      </p:sp>
      <p:pic>
        <p:nvPicPr>
          <p:cNvPr id="303" name="Google Shape;303;p49"/>
          <p:cNvPicPr preferRelativeResize="0"/>
          <p:nvPr/>
        </p:nvPicPr>
        <p:blipFill>
          <a:blip r:embed="rId3">
            <a:alphaModFix/>
          </a:blip>
          <a:stretch>
            <a:fillRect/>
          </a:stretch>
        </p:blipFill>
        <p:spPr>
          <a:xfrm>
            <a:off x="3314887" y="1152475"/>
            <a:ext cx="5517415" cy="341639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SARIMA Diagnostics Report</a:t>
            </a:r>
            <a:endParaRPr/>
          </a:p>
        </p:txBody>
      </p:sp>
      <p:sp>
        <p:nvSpPr>
          <p:cNvPr id="309" name="Google Shape;309;p50"/>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looks similar to ARIMA model</a:t>
            </a:r>
            <a:endParaRPr sz="1600"/>
          </a:p>
          <a:p>
            <a:pPr indent="0" lvl="0" marL="0" rtl="0" algn="l">
              <a:spcBef>
                <a:spcPts val="1600"/>
              </a:spcBef>
              <a:spcAft>
                <a:spcPts val="0"/>
              </a:spcAft>
              <a:buClr>
                <a:schemeClr val="dk1"/>
              </a:buClr>
              <a:buSzPts val="1100"/>
              <a:buFont typeface="Arial"/>
              <a:buNone/>
            </a:pPr>
            <a:r>
              <a:rPr lang="en" sz="1600"/>
              <a:t>Upper Right looks less normalized than ARIMA and also shows same amount of separation between two lines</a:t>
            </a:r>
            <a:endParaRPr sz="1600"/>
          </a:p>
          <a:p>
            <a:pPr indent="0" lvl="0" marL="0" rtl="0" algn="l">
              <a:spcBef>
                <a:spcPts val="1600"/>
              </a:spcBef>
              <a:spcAft>
                <a:spcPts val="0"/>
              </a:spcAft>
              <a:buClr>
                <a:schemeClr val="dk1"/>
              </a:buClr>
              <a:buSzPts val="1100"/>
              <a:buFont typeface="Arial"/>
              <a:buNone/>
            </a:pPr>
            <a:r>
              <a:rPr lang="en" sz="1600"/>
              <a:t>Lower Left dots are slightly closer to red line than ARIMA</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310" name="Google Shape;310;p50"/>
          <p:cNvPicPr preferRelativeResize="0"/>
          <p:nvPr/>
        </p:nvPicPr>
        <p:blipFill>
          <a:blip r:embed="rId3">
            <a:alphaModFix/>
          </a:blip>
          <a:stretch>
            <a:fillRect/>
          </a:stretch>
        </p:blipFill>
        <p:spPr>
          <a:xfrm>
            <a:off x="3953687" y="1152475"/>
            <a:ext cx="4878610" cy="34164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SARIMA Forecast</a:t>
            </a:r>
            <a:endParaRPr/>
          </a:p>
        </p:txBody>
      </p:sp>
      <p:sp>
        <p:nvSpPr>
          <p:cNvPr id="316" name="Google Shape;316;p51"/>
          <p:cNvSpPr txBox="1"/>
          <p:nvPr>
            <p:ph idx="1" type="body"/>
          </p:nvPr>
        </p:nvSpPr>
        <p:spPr>
          <a:xfrm>
            <a:off x="311700" y="1152475"/>
            <a:ext cx="295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first instance we have for the SARIMA model being an improvement over the ARIMA model and doing a pretty good job of predicting sales</a:t>
            </a:r>
            <a:endParaRPr/>
          </a:p>
          <a:p>
            <a:pPr indent="0" lvl="0" marL="0" rtl="0" algn="l">
              <a:spcBef>
                <a:spcPts val="1600"/>
              </a:spcBef>
              <a:spcAft>
                <a:spcPts val="1600"/>
              </a:spcAft>
              <a:buNone/>
            </a:pPr>
            <a:r>
              <a:rPr lang="en"/>
              <a:t>MAPE is 44.9% which seems high and likely reason is the huge spike </a:t>
            </a:r>
            <a:r>
              <a:rPr lang="en"/>
              <a:t>occurring</a:t>
            </a:r>
            <a:endParaRPr/>
          </a:p>
        </p:txBody>
      </p:sp>
      <p:pic>
        <p:nvPicPr>
          <p:cNvPr id="317" name="Google Shape;317;p51"/>
          <p:cNvPicPr preferRelativeResize="0"/>
          <p:nvPr/>
        </p:nvPicPr>
        <p:blipFill>
          <a:blip r:embed="rId3">
            <a:alphaModFix/>
          </a:blip>
          <a:stretch>
            <a:fillRect/>
          </a:stretch>
        </p:blipFill>
        <p:spPr>
          <a:xfrm>
            <a:off x="3266247" y="1152475"/>
            <a:ext cx="5566051" cy="34163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will be conducting a hypothesis test which will contain a null and an alternate hypothesis.</a:t>
            </a:r>
            <a:endParaRPr sz="2000"/>
          </a:p>
          <a:p>
            <a:pPr indent="-355600" lvl="0" marL="457200" rtl="0" algn="l">
              <a:spcBef>
                <a:spcPts val="0"/>
              </a:spcBef>
              <a:spcAft>
                <a:spcPts val="0"/>
              </a:spcAft>
              <a:buSzPts val="2000"/>
              <a:buChar char="●"/>
            </a:pPr>
            <a:r>
              <a:rPr lang="en" sz="2000"/>
              <a:t>Null hypothesis states that there is no difference in comic book sales when a movie playing is playing versus when it is not playing.</a:t>
            </a:r>
            <a:endParaRPr sz="2000"/>
          </a:p>
          <a:p>
            <a:pPr indent="-355600" lvl="0" marL="457200" rtl="0" algn="l">
              <a:spcBef>
                <a:spcPts val="0"/>
              </a:spcBef>
              <a:spcAft>
                <a:spcPts val="0"/>
              </a:spcAft>
              <a:buSzPts val="2000"/>
              <a:buChar char="●"/>
            </a:pPr>
            <a:r>
              <a:rPr lang="en" sz="2000"/>
              <a:t>Alternate hypothesis states that there is a difference.</a:t>
            </a:r>
            <a:endParaRPr sz="2000"/>
          </a:p>
          <a:p>
            <a:pPr indent="-355600" lvl="0" marL="457200" rtl="0" algn="l">
              <a:spcBef>
                <a:spcPts val="0"/>
              </a:spcBef>
              <a:spcAft>
                <a:spcPts val="0"/>
              </a:spcAft>
              <a:buSzPts val="2000"/>
              <a:buChar char="●"/>
            </a:pPr>
            <a:r>
              <a:rPr lang="en" sz="2000"/>
              <a:t>We will use a p test to check whether or not we can accept or reject the null hypothesis.</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SARIMAX Diagnostics Report</a:t>
            </a:r>
            <a:endParaRPr/>
          </a:p>
        </p:txBody>
      </p:sp>
      <p:sp>
        <p:nvSpPr>
          <p:cNvPr id="323" name="Google Shape;323;p52"/>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Upper Left looks similar to SARIMA model</a:t>
            </a:r>
            <a:endParaRPr sz="1600"/>
          </a:p>
          <a:p>
            <a:pPr indent="0" lvl="0" marL="0" rtl="0" algn="l">
              <a:spcBef>
                <a:spcPts val="1600"/>
              </a:spcBef>
              <a:spcAft>
                <a:spcPts val="0"/>
              </a:spcAft>
              <a:buClr>
                <a:schemeClr val="dk1"/>
              </a:buClr>
              <a:buSzPts val="1100"/>
              <a:buFont typeface="Arial"/>
              <a:buNone/>
            </a:pPr>
            <a:r>
              <a:rPr lang="en" sz="1600"/>
              <a:t>Upper Right has normalized distribution but we are still seeing the same amount of separation between two lines</a:t>
            </a:r>
            <a:endParaRPr sz="1600"/>
          </a:p>
          <a:p>
            <a:pPr indent="0" lvl="0" marL="0" rtl="0" algn="l">
              <a:spcBef>
                <a:spcPts val="1600"/>
              </a:spcBef>
              <a:spcAft>
                <a:spcPts val="0"/>
              </a:spcAft>
              <a:buClr>
                <a:schemeClr val="dk1"/>
              </a:buClr>
              <a:buSzPts val="1100"/>
              <a:buFont typeface="Arial"/>
              <a:buNone/>
            </a:pPr>
            <a:r>
              <a:rPr lang="en" sz="1600"/>
              <a:t>Lower Left dots are slightly closer to red line than SARIMA</a:t>
            </a:r>
            <a:endParaRPr sz="1600"/>
          </a:p>
          <a:p>
            <a:pPr indent="0" lvl="0" marL="0" rtl="0" algn="l">
              <a:spcBef>
                <a:spcPts val="1600"/>
              </a:spcBef>
              <a:spcAft>
                <a:spcPts val="0"/>
              </a:spcAft>
              <a:buClr>
                <a:schemeClr val="dk1"/>
              </a:buClr>
              <a:buSzPts val="1100"/>
              <a:buFont typeface="Arial"/>
              <a:buNone/>
            </a:pPr>
            <a:r>
              <a:rPr lang="en" sz="1600"/>
              <a:t>Lower Right looks good in the shaded region</a:t>
            </a:r>
            <a:endParaRPr sz="1600"/>
          </a:p>
          <a:p>
            <a:pPr indent="0" lvl="0" marL="0" rtl="0" algn="l">
              <a:spcBef>
                <a:spcPts val="1600"/>
              </a:spcBef>
              <a:spcAft>
                <a:spcPts val="1600"/>
              </a:spcAft>
              <a:buNone/>
            </a:pPr>
            <a:r>
              <a:t/>
            </a:r>
            <a:endParaRPr/>
          </a:p>
        </p:txBody>
      </p:sp>
      <p:pic>
        <p:nvPicPr>
          <p:cNvPr id="324" name="Google Shape;324;p52"/>
          <p:cNvPicPr preferRelativeResize="0"/>
          <p:nvPr/>
        </p:nvPicPr>
        <p:blipFill>
          <a:blip r:embed="rId3">
            <a:alphaModFix/>
          </a:blip>
          <a:stretch>
            <a:fillRect/>
          </a:stretch>
        </p:blipFill>
        <p:spPr>
          <a:xfrm>
            <a:off x="3953713" y="1152475"/>
            <a:ext cx="4878591" cy="34164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Spider-Man SARIMAX Forecast</a:t>
            </a:r>
            <a:endParaRPr/>
          </a:p>
        </p:txBody>
      </p:sp>
      <p:sp>
        <p:nvSpPr>
          <p:cNvPr id="330" name="Google Shape;330;p53"/>
          <p:cNvSpPr txBox="1"/>
          <p:nvPr>
            <p:ph idx="1" type="body"/>
          </p:nvPr>
        </p:nvSpPr>
        <p:spPr>
          <a:xfrm>
            <a:off x="311700" y="1152475"/>
            <a:ext cx="295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fact we had a bigger improvement from ARIMA to SARIMA, SARIMAX is predicting much larger than what we got</a:t>
            </a:r>
            <a:endParaRPr/>
          </a:p>
          <a:p>
            <a:pPr indent="0" lvl="0" marL="0" rtl="0" algn="l">
              <a:spcBef>
                <a:spcPts val="1600"/>
              </a:spcBef>
              <a:spcAft>
                <a:spcPts val="1600"/>
              </a:spcAft>
              <a:buNone/>
            </a:pPr>
            <a:r>
              <a:rPr lang="en"/>
              <a:t>MAPE is 127.4% which is better than Justice League but still highly inaccurate</a:t>
            </a:r>
            <a:endParaRPr/>
          </a:p>
        </p:txBody>
      </p:sp>
      <p:pic>
        <p:nvPicPr>
          <p:cNvPr id="331" name="Google Shape;331;p53"/>
          <p:cNvPicPr preferRelativeResize="0"/>
          <p:nvPr/>
        </p:nvPicPr>
        <p:blipFill>
          <a:blip r:embed="rId3">
            <a:alphaModFix/>
          </a:blip>
          <a:stretch>
            <a:fillRect/>
          </a:stretch>
        </p:blipFill>
        <p:spPr>
          <a:xfrm>
            <a:off x="3266227" y="1152475"/>
            <a:ext cx="5566071" cy="34163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X-Men Dataset</a:t>
            </a:r>
            <a:endParaRPr/>
          </a:p>
        </p:txBody>
      </p:sp>
      <p:sp>
        <p:nvSpPr>
          <p:cNvPr id="337" name="Google Shape;33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54"/>
          <p:cNvPicPr preferRelativeResize="0"/>
          <p:nvPr/>
        </p:nvPicPr>
        <p:blipFill>
          <a:blip r:embed="rId3">
            <a:alphaModFix/>
          </a:blip>
          <a:stretch>
            <a:fillRect/>
          </a:stretch>
        </p:blipFill>
        <p:spPr>
          <a:xfrm>
            <a:off x="311700" y="1152475"/>
            <a:ext cx="8520600" cy="3416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X-Men Sales Visualization</a:t>
            </a:r>
            <a:endParaRPr/>
          </a:p>
        </p:txBody>
      </p:sp>
      <p:sp>
        <p:nvSpPr>
          <p:cNvPr id="344" name="Google Shape;344;p55"/>
          <p:cNvSpPr txBox="1"/>
          <p:nvPr>
            <p:ph idx="1" type="body"/>
          </p:nvPr>
        </p:nvSpPr>
        <p:spPr>
          <a:xfrm>
            <a:off x="311700" y="1152475"/>
            <a:ext cx="348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X-Men appears to have the most linear trend of the franchises with a clear decrease observed over the entire time period with the exception of the last couple of months.</a:t>
            </a:r>
            <a:endParaRPr/>
          </a:p>
          <a:p>
            <a:pPr indent="0" lvl="0" marL="0" rtl="0" algn="l">
              <a:spcBef>
                <a:spcPts val="1600"/>
              </a:spcBef>
              <a:spcAft>
                <a:spcPts val="1600"/>
              </a:spcAft>
              <a:buNone/>
            </a:pPr>
            <a:r>
              <a:rPr lang="en"/>
              <a:t>X-Men by far had the most comic book titles of all the franchises </a:t>
            </a:r>
            <a:endParaRPr/>
          </a:p>
        </p:txBody>
      </p:sp>
      <p:pic>
        <p:nvPicPr>
          <p:cNvPr id="345" name="Google Shape;345;p55"/>
          <p:cNvPicPr preferRelativeResize="0"/>
          <p:nvPr/>
        </p:nvPicPr>
        <p:blipFill>
          <a:blip r:embed="rId3">
            <a:alphaModFix/>
          </a:blip>
          <a:stretch>
            <a:fillRect/>
          </a:stretch>
        </p:blipFill>
        <p:spPr>
          <a:xfrm>
            <a:off x="3799458" y="1152475"/>
            <a:ext cx="5032842" cy="341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Statistical Analysis</a:t>
            </a:r>
            <a:endParaRPr/>
          </a:p>
        </p:txBody>
      </p:sp>
      <p:sp>
        <p:nvSpPr>
          <p:cNvPr id="351" name="Google Shape;351;p56"/>
          <p:cNvSpPr txBox="1"/>
          <p:nvPr>
            <p:ph idx="1" type="body"/>
          </p:nvPr>
        </p:nvSpPr>
        <p:spPr>
          <a:xfrm>
            <a:off x="311700" y="1152475"/>
            <a:ext cx="335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Difference in means is 21687 more when a movie is not playing</a:t>
            </a:r>
            <a:endParaRPr sz="2000"/>
          </a:p>
          <a:p>
            <a:pPr indent="0" lvl="0" marL="0" rtl="0" algn="l">
              <a:spcBef>
                <a:spcPts val="1600"/>
              </a:spcBef>
              <a:spcAft>
                <a:spcPts val="1600"/>
              </a:spcAft>
              <a:buNone/>
            </a:pPr>
            <a:r>
              <a:rPr lang="en" sz="2000"/>
              <a:t>The p value is also much lower than 0.05 meaning that we can reject the null hypothesis</a:t>
            </a:r>
            <a:endParaRPr sz="2000"/>
          </a:p>
        </p:txBody>
      </p:sp>
      <p:pic>
        <p:nvPicPr>
          <p:cNvPr id="352" name="Google Shape;352;p56"/>
          <p:cNvPicPr preferRelativeResize="0"/>
          <p:nvPr/>
        </p:nvPicPr>
        <p:blipFill>
          <a:blip r:embed="rId3">
            <a:alphaModFix/>
          </a:blip>
          <a:stretch>
            <a:fillRect/>
          </a:stretch>
        </p:blipFill>
        <p:spPr>
          <a:xfrm>
            <a:off x="3666259" y="1152475"/>
            <a:ext cx="5166042" cy="341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ARIMA Diagnostics Report</a:t>
            </a:r>
            <a:endParaRPr/>
          </a:p>
        </p:txBody>
      </p:sp>
      <p:sp>
        <p:nvSpPr>
          <p:cNvPr id="358" name="Google Shape;358;p57"/>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Upper Left shows the values staying around zero with equal variance</a:t>
            </a:r>
            <a:endParaRPr sz="1500"/>
          </a:p>
          <a:p>
            <a:pPr indent="0" lvl="0" marL="0" rtl="0" algn="l">
              <a:spcBef>
                <a:spcPts val="1600"/>
              </a:spcBef>
              <a:spcAft>
                <a:spcPts val="0"/>
              </a:spcAft>
              <a:buClr>
                <a:schemeClr val="dk1"/>
              </a:buClr>
              <a:buSzPts val="1100"/>
              <a:buFont typeface="Arial"/>
              <a:buNone/>
            </a:pPr>
            <a:r>
              <a:rPr lang="en" sz="1500"/>
              <a:t>Upper Right shows the best normalized distribution we have seen yet as well as the lines being the closest together</a:t>
            </a:r>
            <a:endParaRPr sz="1500"/>
          </a:p>
          <a:p>
            <a:pPr indent="0" lvl="0" marL="0" rtl="0" algn="l">
              <a:spcBef>
                <a:spcPts val="1600"/>
              </a:spcBef>
              <a:spcAft>
                <a:spcPts val="0"/>
              </a:spcAft>
              <a:buClr>
                <a:schemeClr val="dk1"/>
              </a:buClr>
              <a:buSzPts val="1100"/>
              <a:buFont typeface="Arial"/>
              <a:buNone/>
            </a:pPr>
            <a:r>
              <a:rPr lang="en" sz="1500"/>
              <a:t>Lower Left dots are the closest we have seen to the the red line and the least skewed by far</a:t>
            </a:r>
            <a:endParaRPr sz="1500"/>
          </a:p>
          <a:p>
            <a:pPr indent="0" lvl="0" marL="0" rtl="0" algn="l">
              <a:spcBef>
                <a:spcPts val="1600"/>
              </a:spcBef>
              <a:spcAft>
                <a:spcPts val="0"/>
              </a:spcAft>
              <a:buClr>
                <a:schemeClr val="dk1"/>
              </a:buClr>
              <a:buSzPts val="1100"/>
              <a:buFont typeface="Arial"/>
              <a:buNone/>
            </a:pPr>
            <a:r>
              <a:rPr lang="en" sz="1500"/>
              <a:t>Lower Right looks good in the shaded region</a:t>
            </a:r>
            <a:endParaRPr sz="1500"/>
          </a:p>
          <a:p>
            <a:pPr indent="0" lvl="0" marL="0" rtl="0" algn="l">
              <a:spcBef>
                <a:spcPts val="1600"/>
              </a:spcBef>
              <a:spcAft>
                <a:spcPts val="1600"/>
              </a:spcAft>
              <a:buNone/>
            </a:pPr>
            <a:r>
              <a:t/>
            </a:r>
            <a:endParaRPr/>
          </a:p>
        </p:txBody>
      </p:sp>
      <p:pic>
        <p:nvPicPr>
          <p:cNvPr id="359" name="Google Shape;359;p57"/>
          <p:cNvPicPr preferRelativeResize="0"/>
          <p:nvPr/>
        </p:nvPicPr>
        <p:blipFill>
          <a:blip r:embed="rId3">
            <a:alphaModFix/>
          </a:blip>
          <a:stretch>
            <a:fillRect/>
          </a:stretch>
        </p:blipFill>
        <p:spPr>
          <a:xfrm>
            <a:off x="3953665" y="1152475"/>
            <a:ext cx="4878630" cy="3416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ARIMA Forecast</a:t>
            </a:r>
            <a:endParaRPr/>
          </a:p>
        </p:txBody>
      </p:sp>
      <p:sp>
        <p:nvSpPr>
          <p:cNvPr id="365" name="Google Shape;365;p58"/>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having the best fitting model we have seen yet the prediction was pretty off with it estimating more than the actual results</a:t>
            </a:r>
            <a:endParaRPr/>
          </a:p>
          <a:p>
            <a:pPr indent="0" lvl="0" marL="0" rtl="0" algn="l">
              <a:spcBef>
                <a:spcPts val="1600"/>
              </a:spcBef>
              <a:spcAft>
                <a:spcPts val="1600"/>
              </a:spcAft>
              <a:buNone/>
            </a:pPr>
            <a:r>
              <a:rPr lang="en"/>
              <a:t>MAPE is 43.2% which makes Spider-Man the most inaccurate ARIMA model</a:t>
            </a:r>
            <a:endParaRPr/>
          </a:p>
        </p:txBody>
      </p:sp>
      <p:pic>
        <p:nvPicPr>
          <p:cNvPr id="366" name="Google Shape;366;p58"/>
          <p:cNvPicPr preferRelativeResize="0"/>
          <p:nvPr/>
        </p:nvPicPr>
        <p:blipFill>
          <a:blip r:embed="rId3">
            <a:alphaModFix/>
          </a:blip>
          <a:stretch>
            <a:fillRect/>
          </a:stretch>
        </p:blipFill>
        <p:spPr>
          <a:xfrm>
            <a:off x="3314888" y="1152475"/>
            <a:ext cx="5517415" cy="341639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SARIMA Diagnostics Report</a:t>
            </a:r>
            <a:endParaRPr/>
          </a:p>
        </p:txBody>
      </p:sp>
      <p:sp>
        <p:nvSpPr>
          <p:cNvPr id="372" name="Google Shape;372;p59"/>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Upper Left shows larger values than ARIMA but they are staying around zero with equal variance</a:t>
            </a:r>
            <a:endParaRPr sz="1500"/>
          </a:p>
          <a:p>
            <a:pPr indent="0" lvl="0" marL="0" rtl="0" algn="l">
              <a:spcBef>
                <a:spcPts val="1600"/>
              </a:spcBef>
              <a:spcAft>
                <a:spcPts val="0"/>
              </a:spcAft>
              <a:buClr>
                <a:schemeClr val="dk1"/>
              </a:buClr>
              <a:buSzPts val="1100"/>
              <a:buFont typeface="Arial"/>
              <a:buNone/>
            </a:pPr>
            <a:r>
              <a:rPr lang="en" sz="1500"/>
              <a:t>Upper Right shows better normalization than ARIMA model and the two lines lining up better than before</a:t>
            </a:r>
            <a:endParaRPr sz="1500"/>
          </a:p>
          <a:p>
            <a:pPr indent="0" lvl="0" marL="0" rtl="0" algn="l">
              <a:spcBef>
                <a:spcPts val="1600"/>
              </a:spcBef>
              <a:spcAft>
                <a:spcPts val="0"/>
              </a:spcAft>
              <a:buClr>
                <a:schemeClr val="dk1"/>
              </a:buClr>
              <a:buSzPts val="1100"/>
              <a:buFont typeface="Arial"/>
              <a:buNone/>
            </a:pPr>
            <a:r>
              <a:rPr lang="en" sz="1500"/>
              <a:t>Lower Left dots are closer together than ARIMA model</a:t>
            </a:r>
            <a:endParaRPr sz="1500"/>
          </a:p>
          <a:p>
            <a:pPr indent="0" lvl="0" marL="0" rtl="0" algn="l">
              <a:spcBef>
                <a:spcPts val="1600"/>
              </a:spcBef>
              <a:spcAft>
                <a:spcPts val="0"/>
              </a:spcAft>
              <a:buClr>
                <a:schemeClr val="dk1"/>
              </a:buClr>
              <a:buSzPts val="1100"/>
              <a:buFont typeface="Arial"/>
              <a:buNone/>
            </a:pPr>
            <a:r>
              <a:rPr lang="en" sz="1500"/>
              <a:t>Lower Right looks good in the shaded region</a:t>
            </a:r>
            <a:endParaRPr sz="1500"/>
          </a:p>
          <a:p>
            <a:pPr indent="0" lvl="0" marL="0" rtl="0" algn="l">
              <a:spcBef>
                <a:spcPts val="1600"/>
              </a:spcBef>
              <a:spcAft>
                <a:spcPts val="1600"/>
              </a:spcAft>
              <a:buNone/>
            </a:pPr>
            <a:r>
              <a:t/>
            </a:r>
            <a:endParaRPr/>
          </a:p>
        </p:txBody>
      </p:sp>
      <p:pic>
        <p:nvPicPr>
          <p:cNvPr id="373" name="Google Shape;373;p59"/>
          <p:cNvPicPr preferRelativeResize="0"/>
          <p:nvPr/>
        </p:nvPicPr>
        <p:blipFill>
          <a:blip r:embed="rId3">
            <a:alphaModFix/>
          </a:blip>
          <a:stretch>
            <a:fillRect/>
          </a:stretch>
        </p:blipFill>
        <p:spPr>
          <a:xfrm>
            <a:off x="3953687" y="1152475"/>
            <a:ext cx="4878610" cy="3416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SARIMA Forecast</a:t>
            </a:r>
            <a:endParaRPr/>
          </a:p>
        </p:txBody>
      </p:sp>
      <p:sp>
        <p:nvSpPr>
          <p:cNvPr id="379" name="Google Shape;379;p60"/>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The forecast for the SARIMA model turned out better than ARIMA and even had a better fit </a:t>
            </a:r>
            <a:endParaRPr sz="1900"/>
          </a:p>
          <a:p>
            <a:pPr indent="0" lvl="0" marL="0" rtl="0" algn="l">
              <a:spcBef>
                <a:spcPts val="1600"/>
              </a:spcBef>
              <a:spcAft>
                <a:spcPts val="1600"/>
              </a:spcAft>
              <a:buNone/>
            </a:pPr>
            <a:r>
              <a:rPr lang="en" sz="1900"/>
              <a:t>MAPE is 32% and shows a big improvement from the ARIMA model when we analyze seasonal changes</a:t>
            </a:r>
            <a:endParaRPr sz="1900"/>
          </a:p>
        </p:txBody>
      </p:sp>
      <p:pic>
        <p:nvPicPr>
          <p:cNvPr id="380" name="Google Shape;380;p60"/>
          <p:cNvPicPr preferRelativeResize="0"/>
          <p:nvPr/>
        </p:nvPicPr>
        <p:blipFill>
          <a:blip r:embed="rId3">
            <a:alphaModFix/>
          </a:blip>
          <a:stretch>
            <a:fillRect/>
          </a:stretch>
        </p:blipFill>
        <p:spPr>
          <a:xfrm>
            <a:off x="3314886" y="1152475"/>
            <a:ext cx="5517415" cy="34163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SARIMAX Diagnostics Report</a:t>
            </a:r>
            <a:endParaRPr/>
          </a:p>
        </p:txBody>
      </p:sp>
      <p:sp>
        <p:nvSpPr>
          <p:cNvPr id="386" name="Google Shape;386;p61"/>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Upper Left looks similar to SARIMA model</a:t>
            </a:r>
            <a:endParaRPr sz="1500"/>
          </a:p>
          <a:p>
            <a:pPr indent="0" lvl="0" marL="0" rtl="0" algn="l">
              <a:spcBef>
                <a:spcPts val="1600"/>
              </a:spcBef>
              <a:spcAft>
                <a:spcPts val="0"/>
              </a:spcAft>
              <a:buClr>
                <a:schemeClr val="dk1"/>
              </a:buClr>
              <a:buSzPts val="1100"/>
              <a:buFont typeface="Arial"/>
              <a:buNone/>
            </a:pPr>
            <a:r>
              <a:rPr lang="en" sz="1500"/>
              <a:t>Upper Right looks similar to SARIMA model and also has the two lines being closer together</a:t>
            </a:r>
            <a:endParaRPr sz="1500"/>
          </a:p>
          <a:p>
            <a:pPr indent="0" lvl="0" marL="0" rtl="0" algn="l">
              <a:spcBef>
                <a:spcPts val="1600"/>
              </a:spcBef>
              <a:spcAft>
                <a:spcPts val="0"/>
              </a:spcAft>
              <a:buClr>
                <a:schemeClr val="dk1"/>
              </a:buClr>
              <a:buSzPts val="1100"/>
              <a:buFont typeface="Arial"/>
              <a:buNone/>
            </a:pPr>
            <a:r>
              <a:rPr lang="en" sz="1500"/>
              <a:t>Lower Left looks similar to SARIMA model</a:t>
            </a:r>
            <a:endParaRPr sz="1500"/>
          </a:p>
          <a:p>
            <a:pPr indent="0" lvl="0" marL="0" rtl="0" algn="l">
              <a:spcBef>
                <a:spcPts val="1600"/>
              </a:spcBef>
              <a:spcAft>
                <a:spcPts val="0"/>
              </a:spcAft>
              <a:buClr>
                <a:schemeClr val="dk1"/>
              </a:buClr>
              <a:buSzPts val="1100"/>
              <a:buFont typeface="Arial"/>
              <a:buNone/>
            </a:pPr>
            <a:r>
              <a:rPr lang="en" sz="1500"/>
              <a:t>Lower Right looks good in the shaded region</a:t>
            </a:r>
            <a:endParaRPr sz="1500"/>
          </a:p>
          <a:p>
            <a:pPr indent="0" lvl="0" marL="0" rtl="0" algn="l">
              <a:spcBef>
                <a:spcPts val="1600"/>
              </a:spcBef>
              <a:spcAft>
                <a:spcPts val="1600"/>
              </a:spcAft>
              <a:buNone/>
            </a:pPr>
            <a:r>
              <a:t/>
            </a:r>
            <a:endParaRPr/>
          </a:p>
        </p:txBody>
      </p:sp>
      <p:pic>
        <p:nvPicPr>
          <p:cNvPr id="387" name="Google Shape;387;p61"/>
          <p:cNvPicPr preferRelativeResize="0"/>
          <p:nvPr/>
        </p:nvPicPr>
        <p:blipFill>
          <a:blip r:embed="rId3">
            <a:alphaModFix/>
          </a:blip>
          <a:stretch>
            <a:fillRect/>
          </a:stretch>
        </p:blipFill>
        <p:spPr>
          <a:xfrm>
            <a:off x="3953669" y="1152475"/>
            <a:ext cx="4878630" cy="3416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Prediction Models</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Our dataset has each month of the year as our index since our data is dependent on time as a variable.  For this reason, we will be creating time series regression models.</a:t>
            </a:r>
            <a:endParaRPr sz="2000"/>
          </a:p>
          <a:p>
            <a:pPr indent="-355600" lvl="0" marL="457200" rtl="0" algn="l">
              <a:spcBef>
                <a:spcPts val="0"/>
              </a:spcBef>
              <a:spcAft>
                <a:spcPts val="0"/>
              </a:spcAft>
              <a:buSzPts val="2000"/>
              <a:buChar char="●"/>
            </a:pPr>
            <a:r>
              <a:rPr lang="en" sz="2000"/>
              <a:t>ARIMA does prediction based on previous months data</a:t>
            </a:r>
            <a:endParaRPr sz="2000"/>
          </a:p>
          <a:p>
            <a:pPr indent="-355600" lvl="0" marL="457200" rtl="0" algn="l">
              <a:spcBef>
                <a:spcPts val="0"/>
              </a:spcBef>
              <a:spcAft>
                <a:spcPts val="0"/>
              </a:spcAft>
              <a:buSzPts val="2000"/>
              <a:buChar char="●"/>
            </a:pPr>
            <a:r>
              <a:rPr lang="en" sz="2000"/>
              <a:t>SARIMA does prediction based on previous seasonal data</a:t>
            </a:r>
            <a:endParaRPr sz="2000"/>
          </a:p>
          <a:p>
            <a:pPr indent="-355600" lvl="0" marL="457200" rtl="0" algn="l">
              <a:spcBef>
                <a:spcPts val="0"/>
              </a:spcBef>
              <a:spcAft>
                <a:spcPts val="0"/>
              </a:spcAft>
              <a:buSzPts val="2000"/>
              <a:buChar char="●"/>
            </a:pPr>
            <a:r>
              <a:rPr lang="en" sz="2000"/>
              <a:t>SARIMAX does prediction based on previous seasonal data as well as an external predictor.  This is the previously defined movie playing variable.</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X-Men SARIMAX Forecast</a:t>
            </a:r>
            <a:endParaRPr/>
          </a:p>
        </p:txBody>
      </p:sp>
      <p:sp>
        <p:nvSpPr>
          <p:cNvPr id="393" name="Google Shape;393;p62"/>
          <p:cNvSpPr txBox="1"/>
          <p:nvPr>
            <p:ph idx="1" type="body"/>
          </p:nvPr>
        </p:nvSpPr>
        <p:spPr>
          <a:xfrm>
            <a:off x="311700" y="1152475"/>
            <a:ext cx="3003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prediction we get for SARIMAX is very similar to SARIMA model and almost hard to see the differences but seems to show a slight improvement</a:t>
            </a:r>
            <a:endParaRPr/>
          </a:p>
          <a:p>
            <a:pPr indent="0" lvl="0" marL="0" rtl="0" algn="l">
              <a:spcBef>
                <a:spcPts val="1600"/>
              </a:spcBef>
              <a:spcAft>
                <a:spcPts val="1600"/>
              </a:spcAft>
              <a:buNone/>
            </a:pPr>
            <a:r>
              <a:rPr lang="en"/>
              <a:t>MAPE is 31.4% and this is only the second franchise that had SARIMAX be the most accurate</a:t>
            </a:r>
            <a:endParaRPr/>
          </a:p>
        </p:txBody>
      </p:sp>
      <p:pic>
        <p:nvPicPr>
          <p:cNvPr id="394" name="Google Shape;394;p62"/>
          <p:cNvPicPr preferRelativeResize="0"/>
          <p:nvPr/>
        </p:nvPicPr>
        <p:blipFill>
          <a:blip r:embed="rId3">
            <a:alphaModFix/>
          </a:blip>
          <a:stretch>
            <a:fillRect/>
          </a:stretch>
        </p:blipFill>
        <p:spPr>
          <a:xfrm>
            <a:off x="3314900" y="1152475"/>
            <a:ext cx="5517405" cy="34163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00" name="Google Shape;400;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Batman and X-Men franchises had the least errors in predictions and also the best fitting models as well</a:t>
            </a:r>
            <a:endParaRPr/>
          </a:p>
          <a:p>
            <a:pPr indent="-342900" lvl="0" marL="457200" rtl="0" algn="l">
              <a:spcBef>
                <a:spcPts val="0"/>
              </a:spcBef>
              <a:spcAft>
                <a:spcPts val="0"/>
              </a:spcAft>
              <a:buSzPts val="1800"/>
              <a:buChar char="●"/>
            </a:pPr>
            <a:r>
              <a:rPr lang="en"/>
              <a:t>The most inaccurate was Justice League with prediction values falling into the negative numbers the fact that the movie franchise of Justice League was doing the worst for movie sales makes it seem that the predictions were not totally wrong though</a:t>
            </a:r>
            <a:endParaRPr/>
          </a:p>
          <a:p>
            <a:pPr indent="-342900" lvl="0" marL="457200" rtl="0" algn="l">
              <a:spcBef>
                <a:spcPts val="0"/>
              </a:spcBef>
              <a:spcAft>
                <a:spcPts val="0"/>
              </a:spcAft>
              <a:buSzPts val="1800"/>
              <a:buChar char="●"/>
            </a:pPr>
            <a:r>
              <a:rPr lang="en"/>
              <a:t>Further investigation could be done into a better external predictor instead of having only movie playing variable.  Possible variables might include: comic book relaunches, comic book special events, and specific comic book writers.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Dataset</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8"/>
          <p:cNvPicPr preferRelativeResize="0"/>
          <p:nvPr/>
        </p:nvPicPr>
        <p:blipFill>
          <a:blip r:embed="rId3">
            <a:alphaModFix/>
          </a:blip>
          <a:stretch>
            <a:fillRect/>
          </a:stretch>
        </p:blipFill>
        <p:spPr>
          <a:xfrm>
            <a:off x="311700" y="1159750"/>
            <a:ext cx="8520598"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Sales Visualization</a:t>
            </a:r>
            <a:endParaRPr/>
          </a:p>
        </p:txBody>
      </p:sp>
      <p:sp>
        <p:nvSpPr>
          <p:cNvPr id="92" name="Google Shape;92;p19"/>
          <p:cNvSpPr txBox="1"/>
          <p:nvPr>
            <p:ph idx="1" type="body"/>
          </p:nvPr>
        </p:nvSpPr>
        <p:spPr>
          <a:xfrm>
            <a:off x="311700" y="1152475"/>
            <a:ext cx="356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major success of the Marvel movies the general trend of comic book sales shows it decreasing with single issue spikes not interrupting the trend</a:t>
            </a:r>
            <a:endParaRPr/>
          </a:p>
          <a:p>
            <a:pPr indent="0" lvl="0" marL="0" rtl="0" algn="l">
              <a:spcBef>
                <a:spcPts val="1600"/>
              </a:spcBef>
              <a:spcAft>
                <a:spcPts val="1600"/>
              </a:spcAft>
              <a:buNone/>
            </a:pPr>
            <a:r>
              <a:rPr lang="en"/>
              <a:t>We have the most instances of movies playing within the last five years for this franchise</a:t>
            </a:r>
            <a:endParaRPr/>
          </a:p>
        </p:txBody>
      </p:sp>
      <p:pic>
        <p:nvPicPr>
          <p:cNvPr id="93" name="Google Shape;93;p19"/>
          <p:cNvPicPr preferRelativeResize="0"/>
          <p:nvPr/>
        </p:nvPicPr>
        <p:blipFill>
          <a:blip r:embed="rId3">
            <a:alphaModFix/>
          </a:blip>
          <a:stretch>
            <a:fillRect/>
          </a:stretch>
        </p:blipFill>
        <p:spPr>
          <a:xfrm>
            <a:off x="3830975" y="1163163"/>
            <a:ext cx="5001336" cy="339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Statistical </a:t>
            </a:r>
            <a:r>
              <a:rPr lang="en"/>
              <a:t>Analysis</a:t>
            </a:r>
            <a:endParaRPr/>
          </a:p>
        </p:txBody>
      </p:sp>
      <p:sp>
        <p:nvSpPr>
          <p:cNvPr id="99" name="Google Shape;99;p20"/>
          <p:cNvSpPr txBox="1"/>
          <p:nvPr>
            <p:ph idx="1" type="body"/>
          </p:nvPr>
        </p:nvSpPr>
        <p:spPr>
          <a:xfrm>
            <a:off x="311700" y="1152475"/>
            <a:ext cx="354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in average sales between when a movie is playing or not is 25419 more for no movie and is the largest value of the five</a:t>
            </a:r>
            <a:endParaRPr/>
          </a:p>
          <a:p>
            <a:pPr indent="0" lvl="0" marL="0" rtl="0" algn="l">
              <a:spcBef>
                <a:spcPts val="1600"/>
              </a:spcBef>
              <a:spcAft>
                <a:spcPts val="0"/>
              </a:spcAft>
              <a:buNone/>
            </a:pPr>
            <a:r>
              <a:rPr lang="en"/>
              <a:t>P-value is below 0.05 so we can reject null hypothesis and claim that there is a difference when a movie is playing versus when it </a:t>
            </a:r>
            <a:r>
              <a:rPr lang="en"/>
              <a:t>isn't</a:t>
            </a:r>
            <a:r>
              <a:rPr lang="en"/>
              <a:t> playing.</a:t>
            </a:r>
            <a:endParaRPr/>
          </a:p>
          <a:p>
            <a:pPr indent="0" lvl="0" marL="0" rtl="0" algn="l">
              <a:spcBef>
                <a:spcPts val="1600"/>
              </a:spcBef>
              <a:spcAft>
                <a:spcPts val="1600"/>
              </a:spcAft>
              <a:buNone/>
            </a:pPr>
            <a:r>
              <a:t/>
            </a:r>
            <a:endParaRPr/>
          </a:p>
        </p:txBody>
      </p:sp>
      <p:pic>
        <p:nvPicPr>
          <p:cNvPr id="100" name="Google Shape;100;p20"/>
          <p:cNvPicPr preferRelativeResize="0"/>
          <p:nvPr/>
        </p:nvPicPr>
        <p:blipFill>
          <a:blip r:embed="rId3">
            <a:alphaModFix/>
          </a:blip>
          <a:stretch>
            <a:fillRect/>
          </a:stretch>
        </p:blipFill>
        <p:spPr>
          <a:xfrm>
            <a:off x="3795201" y="1152475"/>
            <a:ext cx="5037098"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Avengers ARIMA Diagnostic Report</a:t>
            </a:r>
            <a:endParaRPr/>
          </a:p>
        </p:txBody>
      </p:sp>
      <p:sp>
        <p:nvSpPr>
          <p:cNvPr id="106" name="Google Shape;106;p21"/>
          <p:cNvSpPr txBox="1"/>
          <p:nvPr>
            <p:ph idx="1" type="body"/>
          </p:nvPr>
        </p:nvSpPr>
        <p:spPr>
          <a:xfrm>
            <a:off x="311700" y="1152475"/>
            <a:ext cx="3642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Upper Left shows more positive values than negative values</a:t>
            </a:r>
            <a:endParaRPr sz="1700"/>
          </a:p>
          <a:p>
            <a:pPr indent="0" lvl="0" marL="0" rtl="0" algn="l">
              <a:spcBef>
                <a:spcPts val="1600"/>
              </a:spcBef>
              <a:spcAft>
                <a:spcPts val="0"/>
              </a:spcAft>
              <a:buNone/>
            </a:pPr>
            <a:r>
              <a:rPr lang="en" sz="1700"/>
              <a:t>Upper Right does not show a normalized distribution and the two lines differ by 0.4</a:t>
            </a:r>
            <a:endParaRPr sz="1700"/>
          </a:p>
          <a:p>
            <a:pPr indent="0" lvl="0" marL="0" rtl="0" algn="l">
              <a:spcBef>
                <a:spcPts val="1600"/>
              </a:spcBef>
              <a:spcAft>
                <a:spcPts val="0"/>
              </a:spcAft>
              <a:buNone/>
            </a:pPr>
            <a:r>
              <a:rPr lang="en" sz="1700"/>
              <a:t>Lower Left dots differ wildly from red line showing lots of skew</a:t>
            </a:r>
            <a:endParaRPr sz="1700"/>
          </a:p>
          <a:p>
            <a:pPr indent="0" lvl="0" marL="0" rtl="0" algn="l">
              <a:spcBef>
                <a:spcPts val="1600"/>
              </a:spcBef>
              <a:spcAft>
                <a:spcPts val="1600"/>
              </a:spcAft>
              <a:buNone/>
            </a:pPr>
            <a:r>
              <a:rPr lang="en" sz="1700"/>
              <a:t>Lower Right looks good in the shaded region</a:t>
            </a:r>
            <a:endParaRPr sz="1700"/>
          </a:p>
        </p:txBody>
      </p:sp>
      <p:pic>
        <p:nvPicPr>
          <p:cNvPr id="107" name="Google Shape;107;p21"/>
          <p:cNvPicPr preferRelativeResize="0"/>
          <p:nvPr/>
        </p:nvPicPr>
        <p:blipFill>
          <a:blip r:embed="rId3">
            <a:alphaModFix/>
          </a:blip>
          <a:stretch>
            <a:fillRect/>
          </a:stretch>
        </p:blipFill>
        <p:spPr>
          <a:xfrm>
            <a:off x="3953691" y="1152475"/>
            <a:ext cx="4878610" cy="341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